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6" r:id="rId2"/>
    <p:sldId id="275" r:id="rId3"/>
    <p:sldId id="278" r:id="rId4"/>
    <p:sldId id="276" r:id="rId5"/>
    <p:sldId id="277" r:id="rId6"/>
    <p:sldId id="279" r:id="rId7"/>
    <p:sldId id="280" r:id="rId8"/>
    <p:sldId id="281" r:id="rId9"/>
    <p:sldId id="282" r:id="rId10"/>
    <p:sldId id="283" r:id="rId11"/>
    <p:sldId id="284" r:id="rId12"/>
    <p:sldId id="289" r:id="rId13"/>
    <p:sldId id="290" r:id="rId14"/>
    <p:sldId id="261" r:id="rId15"/>
    <p:sldId id="262" r:id="rId16"/>
    <p:sldId id="264" r:id="rId17"/>
    <p:sldId id="265" r:id="rId18"/>
    <p:sldId id="266" r:id="rId19"/>
    <p:sldId id="267" r:id="rId20"/>
    <p:sldId id="270" r:id="rId21"/>
    <p:sldId id="271" r:id="rId22"/>
    <p:sldId id="274" r:id="rId23"/>
    <p:sldId id="291" r:id="rId24"/>
    <p:sldId id="292" r:id="rId25"/>
    <p:sldId id="293" r:id="rId26"/>
    <p:sldId id="295" r:id="rId27"/>
    <p:sldId id="273" r:id="rId28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All/>
    <p:penClr>
      <a:srgbClr val="FF0000"/>
    </p:penClr>
  </p:showPr>
  <p:clrMru>
    <a:srgbClr val="336600"/>
    <a:srgbClr val="8A0000"/>
    <a:srgbClr val="860000"/>
    <a:srgbClr val="8E0000"/>
    <a:srgbClr val="008000"/>
    <a:srgbClr val="0033CC"/>
    <a:srgbClr val="003618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8" autoAdjust="0"/>
    <p:restoredTop sz="94717" autoAdjust="0"/>
  </p:normalViewPr>
  <p:slideViewPr>
    <p:cSldViewPr>
      <p:cViewPr varScale="1">
        <p:scale>
          <a:sx n="103" d="100"/>
          <a:sy n="103" d="100"/>
        </p:scale>
        <p:origin x="-22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2166" y="-84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C472863-AF0B-4FDD-AB6B-599EED23BD9A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2C3DC29-AB5C-4F21-A77C-68E3E502BC8B}" type="datetimeFigureOut">
              <a:rPr lang="sk-SK"/>
              <a:pPr>
                <a:defRPr/>
              </a:pPr>
              <a:t>25. 3. 2014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sk-SK" noProof="0" smtClean="0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noProof="0" smtClean="0"/>
              <a:t>Kliknite sem a upravte štýly predlohy textu.</a:t>
            </a:r>
          </a:p>
          <a:p>
            <a:pPr lvl="1"/>
            <a:r>
              <a:rPr lang="sk-SK" noProof="0" smtClean="0"/>
              <a:t>Druhá úroveň</a:t>
            </a:r>
          </a:p>
          <a:p>
            <a:pPr lvl="2"/>
            <a:r>
              <a:rPr lang="sk-SK" noProof="0" smtClean="0"/>
              <a:t>Tretia úroveň</a:t>
            </a:r>
          </a:p>
          <a:p>
            <a:pPr lvl="3"/>
            <a:r>
              <a:rPr lang="sk-SK" noProof="0" smtClean="0"/>
              <a:t>Štvrtá úroveň</a:t>
            </a:r>
          </a:p>
          <a:p>
            <a:pPr lvl="4"/>
            <a:r>
              <a:rPr lang="sk-SK" noProof="0" smtClean="0"/>
              <a:t>Piata úroveň</a:t>
            </a: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F745DCC-AA1C-4CEF-9138-3DC3FA90893D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30724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6B526EA-4D1F-4420-BE52-68A29FD91BD2}" type="slidenum">
              <a:rPr lang="sk-SK" smtClean="0"/>
              <a:pPr/>
              <a:t>1</a:t>
            </a:fld>
            <a:endParaRPr lang="sk-SK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31748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5F72FAC-F9E2-430F-BC47-874EF965C4EB}" type="slidenum">
              <a:rPr lang="sk-SK" smtClean="0"/>
              <a:pPr/>
              <a:t>2</a:t>
            </a:fld>
            <a:endParaRPr lang="sk-SK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32772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193B846-2C51-4E0B-BFCB-8C4C59DCE8D9}" type="slidenum">
              <a:rPr lang="sk-SK" smtClean="0"/>
              <a:pPr/>
              <a:t>3</a:t>
            </a:fld>
            <a:endParaRPr lang="sk-SK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33796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533C77F-0A90-42B8-A7A7-168C94265B13}" type="slidenum">
              <a:rPr lang="sk-SK" smtClean="0"/>
              <a:pPr/>
              <a:t>4</a:t>
            </a:fld>
            <a:endParaRPr lang="sk-SK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34820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6F2BC9E-628C-4F4E-A095-025B551334D8}" type="slidenum">
              <a:rPr lang="sk-SK" smtClean="0"/>
              <a:pPr/>
              <a:t>5</a:t>
            </a:fld>
            <a:endParaRPr lang="sk-SK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35844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5FEE5B9-1F15-45F4-974C-787162F4EB27}" type="slidenum">
              <a:rPr lang="sk-SK" smtClean="0"/>
              <a:pPr/>
              <a:t>6</a:t>
            </a:fld>
            <a:endParaRPr lang="sk-SK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36868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D3C926E-250B-431B-B43F-F8221D678EAA}" type="slidenum">
              <a:rPr lang="sk-SK" smtClean="0"/>
              <a:pPr/>
              <a:t>7</a:t>
            </a:fld>
            <a:endParaRPr lang="sk-SK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37892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E9AAC2E-3D2E-4D45-A323-D1DBF8B28FB5}" type="slidenum">
              <a:rPr lang="sk-SK" smtClean="0"/>
              <a:pPr/>
              <a:t>8</a:t>
            </a:fld>
            <a:endParaRPr lang="sk-SK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38916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B4EB2D1-8C26-471D-8257-116FA14996CD}" type="slidenum">
              <a:rPr lang="sk-SK" smtClean="0"/>
              <a:pPr/>
              <a:t>9</a:t>
            </a:fld>
            <a:endParaRPr lang="sk-SK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39940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028C07E-099A-4C73-BE11-25F3408C86DA}" type="slidenum">
              <a:rPr lang="sk-SK" smtClean="0"/>
              <a:pPr/>
              <a:t>10</a:t>
            </a:fld>
            <a:endParaRPr lang="sk-SK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40964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0E66D05-47B5-43D7-AAD5-EBB8B310D4CC}" type="slidenum">
              <a:rPr lang="sk-SK" smtClean="0"/>
              <a:pPr/>
              <a:t>11</a:t>
            </a:fld>
            <a:endParaRPr lang="sk-SK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41988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6AA6B0A-BD49-4A5F-AA3F-C3158581CD1B}" type="slidenum">
              <a:rPr lang="sk-SK" smtClean="0"/>
              <a:pPr/>
              <a:t>12</a:t>
            </a:fld>
            <a:endParaRPr lang="sk-SK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43012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E18510B-9167-4AA2-82D5-9AD1E9D26233}" type="slidenum">
              <a:rPr lang="sk-SK" smtClean="0"/>
              <a:pPr/>
              <a:t>13</a:t>
            </a:fld>
            <a:endParaRPr lang="sk-SK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44036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725FCFD-773F-4E5C-A74A-7D1F56B73C8F}" type="slidenum">
              <a:rPr lang="sk-SK" smtClean="0"/>
              <a:pPr/>
              <a:t>14</a:t>
            </a:fld>
            <a:endParaRPr lang="sk-SK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45060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A39057D-D092-4CD2-AA7A-AE3A01BD493D}" type="slidenum">
              <a:rPr lang="sk-SK" smtClean="0"/>
              <a:pPr/>
              <a:t>15</a:t>
            </a:fld>
            <a:endParaRPr lang="sk-SK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46084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83A445C-E0EF-4187-856C-CB029E88F7B2}" type="slidenum">
              <a:rPr lang="sk-SK" smtClean="0"/>
              <a:pPr/>
              <a:t>16</a:t>
            </a:fld>
            <a:endParaRPr lang="sk-SK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47108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08D9070-CACE-41D3-BB93-8DAE1149BB86}" type="slidenum">
              <a:rPr lang="sk-SK" smtClean="0"/>
              <a:pPr/>
              <a:t>17</a:t>
            </a:fld>
            <a:endParaRPr lang="sk-SK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48132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E6FB80D-9CCC-4D13-AF57-A82F881C9F80}" type="slidenum">
              <a:rPr lang="sk-SK" smtClean="0"/>
              <a:pPr/>
              <a:t>18</a:t>
            </a:fld>
            <a:endParaRPr lang="sk-SK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49156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7A01C7-E63D-48F5-A1C4-BB0AC2AC1DC0}" type="slidenum">
              <a:rPr lang="sk-SK" smtClean="0"/>
              <a:pPr/>
              <a:t>19</a:t>
            </a:fld>
            <a:endParaRPr lang="sk-SK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50180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882A478-AD0C-4A56-910F-8E3A59FB9B38}" type="slidenum">
              <a:rPr lang="sk-SK" smtClean="0"/>
              <a:pPr/>
              <a:t>20</a:t>
            </a:fld>
            <a:endParaRPr lang="sk-SK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51204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FD27A3C-5931-4214-ACF4-09EC58E5F803}" type="slidenum">
              <a:rPr lang="sk-SK" smtClean="0"/>
              <a:pPr/>
              <a:t>21</a:t>
            </a:fld>
            <a:endParaRPr lang="sk-SK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52228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FEBCDB5-8375-4145-8D36-875B4A4B9EE2}" type="slidenum">
              <a:rPr lang="sk-SK" smtClean="0"/>
              <a:pPr/>
              <a:t>22</a:t>
            </a:fld>
            <a:endParaRPr lang="sk-SK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53252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05BCE48-53DA-45CD-A6D1-33CAE3C80FFA}" type="slidenum">
              <a:rPr lang="sk-SK" smtClean="0"/>
              <a:pPr/>
              <a:t>23</a:t>
            </a:fld>
            <a:endParaRPr lang="sk-SK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54276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5ADC3B2-4C34-44C5-B9D3-789714A7C914}" type="slidenum">
              <a:rPr lang="sk-SK" smtClean="0"/>
              <a:pPr/>
              <a:t>24</a:t>
            </a:fld>
            <a:endParaRPr lang="sk-SK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55300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52D6591-05FB-41AE-A411-85A8986A39E7}" type="slidenum">
              <a:rPr lang="sk-SK" smtClean="0"/>
              <a:pPr/>
              <a:t>25</a:t>
            </a:fld>
            <a:endParaRPr lang="sk-SK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56324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EA03862-D902-4B68-B1D6-50BA4B2EBBFC}" type="slidenum">
              <a:rPr lang="sk-SK" smtClean="0"/>
              <a:pPr/>
              <a:t>26</a:t>
            </a:fld>
            <a:endParaRPr lang="sk-SK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sk-SK" smtClean="0"/>
          </a:p>
        </p:txBody>
      </p:sp>
      <p:sp>
        <p:nvSpPr>
          <p:cNvPr id="57348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25093B4-41D4-4EC7-8D69-07BBCCCE306B}" type="slidenum">
              <a:rPr lang="sk-SK" smtClean="0"/>
              <a:pPr/>
              <a:t>27</a:t>
            </a:fld>
            <a:endParaRPr lang="sk-SK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Kliknite sem a upravte štýl predlohy podnadpisov.</a:t>
            </a:r>
            <a:endParaRPr lang="sk-S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195E8-7B11-4438-92BA-BC97E42FB3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9A19C2-88BC-453C-85D4-0109F6BE55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EC7165-FADB-4663-A5AD-94286F1799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1E0B0A-69E5-4D35-98D1-E6F54DA33B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C89137-4454-4B85-9282-952F109BA4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203A3-2C49-45D5-B39B-CE465F39F4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9E5498-D9D2-40CF-A62B-F78895E379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BD103-8249-40D8-9599-711EC6C719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A8B9C3-B395-47C8-AE0D-AE2F57D9CF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8D52C9-2D86-400E-9C28-662FB8600B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262BC-8CD9-4074-8F49-7FFBDA0474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Kliknite sem a upravte štýl predlohy nadpisov.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Kliknite sem a upravte štýly predlohy textu.</a:t>
            </a:r>
          </a:p>
          <a:p>
            <a:pPr lvl="1"/>
            <a:r>
              <a:rPr lang="en-US" smtClean="0"/>
              <a:t>Druhá úroveň</a:t>
            </a:r>
          </a:p>
          <a:p>
            <a:pPr lvl="2"/>
            <a:r>
              <a:rPr lang="en-US" smtClean="0"/>
              <a:t>Tretia úroveň</a:t>
            </a:r>
          </a:p>
          <a:p>
            <a:pPr lvl="3"/>
            <a:r>
              <a:rPr lang="en-US" smtClean="0"/>
              <a:t>Štvrtá úroveň</a:t>
            </a:r>
          </a:p>
          <a:p>
            <a:pPr lvl="4"/>
            <a:r>
              <a:rPr lang="en-US" smtClean="0"/>
              <a:t>Piata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69FC3DE2-2853-4069-A511-2B093FA30F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foreg.sk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ksi.sk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5000"/>
            <a:lum/>
          </a:blip>
          <a:srcRect/>
          <a:stretch>
            <a:fillRect b="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92150"/>
            <a:ext cx="7772400" cy="2908300"/>
          </a:xfrm>
        </p:spPr>
        <p:txBody>
          <a:bodyPr/>
          <a:lstStyle/>
          <a:p>
            <a:r>
              <a:rPr lang="sk-SK" sz="4000" b="1" smtClean="0">
                <a:solidFill>
                  <a:srgbClr val="0070C0"/>
                </a:solidFill>
              </a:rPr>
              <a:t>Legislatívny a koncepčný rámec energetickej</a:t>
            </a:r>
            <a:br>
              <a:rPr lang="sk-SK" sz="4000" b="1" smtClean="0">
                <a:solidFill>
                  <a:srgbClr val="0070C0"/>
                </a:solidFill>
              </a:rPr>
            </a:br>
            <a:r>
              <a:rPr lang="sk-SK" sz="4000" b="1" smtClean="0">
                <a:solidFill>
                  <a:srgbClr val="0070C0"/>
                </a:solidFill>
              </a:rPr>
              <a:t>hospodárnosti budov</a:t>
            </a:r>
            <a:endParaRPr lang="en-US" sz="4000" smtClean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2051" name="Rectangle 11"/>
          <p:cNvSpPr>
            <a:spLocks noChangeArrowheads="1"/>
          </p:cNvSpPr>
          <p:nvPr/>
        </p:nvSpPr>
        <p:spPr bwMode="auto">
          <a:xfrm>
            <a:off x="685800" y="1268413"/>
            <a:ext cx="7772400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sk-SK" sz="2400"/>
          </a:p>
        </p:txBody>
      </p:sp>
      <p:sp>
        <p:nvSpPr>
          <p:cNvPr id="2052" name="AutoShape 15" descr="Close"/>
          <p:cNvSpPr>
            <a:spLocks noChangeAspect="1" noChangeArrowheads="1"/>
          </p:cNvSpPr>
          <p:nvPr/>
        </p:nvSpPr>
        <p:spPr bwMode="auto">
          <a:xfrm>
            <a:off x="6719888" y="56816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sk-SK"/>
          </a:p>
        </p:txBody>
      </p:sp>
      <p:sp>
        <p:nvSpPr>
          <p:cNvPr id="7" name="Obdĺžnik 6"/>
          <p:cNvSpPr/>
          <p:nvPr/>
        </p:nvSpPr>
        <p:spPr>
          <a:xfrm>
            <a:off x="1168664" y="4813992"/>
            <a:ext cx="6806672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sk-SK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j-lt"/>
              </a:rPr>
              <a:t>Ing. Ján Č e r n á k, CSc.</a:t>
            </a:r>
          </a:p>
        </p:txBody>
      </p:sp>
      <p:pic>
        <p:nvPicPr>
          <p:cNvPr id="2054" name="Picture 9" descr="mindop52_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sk-SK" sz="4000" kern="0" dirty="0">
                <a:solidFill>
                  <a:srgbClr val="002060"/>
                </a:solidFill>
                <a:ea typeface="+mj-ea"/>
                <a:cs typeface="+mj-cs"/>
              </a:rPr>
              <a:t>Energetická hospodárnosť budov </a:t>
            </a:r>
            <a:br>
              <a:rPr lang="sk-SK" sz="4000" kern="0" dirty="0">
                <a:solidFill>
                  <a:srgbClr val="002060"/>
                </a:solidFill>
                <a:ea typeface="+mj-ea"/>
                <a:cs typeface="+mj-cs"/>
              </a:rPr>
            </a:br>
            <a:r>
              <a:rPr lang="sk-SK" sz="4000" kern="0" dirty="0">
                <a:solidFill>
                  <a:srgbClr val="002060"/>
                </a:solidFill>
                <a:ea typeface="+mj-ea"/>
                <a:cs typeface="+mj-cs"/>
              </a:rPr>
              <a:t>v právnych predpisoch SR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28625" y="1857375"/>
            <a:ext cx="8535988" cy="4268788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sk-SK" sz="2400" kern="0" dirty="0">
                <a:latin typeface="+mn-lt"/>
              </a:rPr>
              <a:t>Smernica č. 2010/31/EÚ o energetickej hospodárnosti budov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Zákon č. 555/2005 Z. z. o energetickej hospodárnosti budov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Zákon č. 300/2012 Z. z.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Vyhláška MVRR SR č. </a:t>
            </a:r>
            <a:r>
              <a:rPr lang="en-US" sz="2400" kern="0" dirty="0">
                <a:latin typeface="+mn-lt"/>
              </a:rPr>
              <a:t>3</a:t>
            </a:r>
            <a:r>
              <a:rPr lang="sk-SK" sz="2400" kern="0" dirty="0">
                <a:latin typeface="+mn-lt"/>
              </a:rPr>
              <a:t>64</a:t>
            </a:r>
            <a:r>
              <a:rPr lang="en-US" sz="2400" kern="0" dirty="0">
                <a:latin typeface="+mn-lt"/>
              </a:rPr>
              <a:t>/20</a:t>
            </a:r>
            <a:r>
              <a:rPr lang="sk-SK" sz="2400" kern="0" dirty="0">
                <a:latin typeface="+mn-lt"/>
              </a:rPr>
              <a:t>12</a:t>
            </a:r>
            <a:r>
              <a:rPr lang="en-US" sz="2400" kern="0" dirty="0">
                <a:latin typeface="+mn-lt"/>
              </a:rPr>
              <a:t> Z. z. (311/2009</a:t>
            </a:r>
            <a:r>
              <a:rPr lang="sk-SK" sz="2400" kern="0" dirty="0">
                <a:latin typeface="+mn-lt"/>
              </a:rPr>
              <a:t> Z. z.</a:t>
            </a:r>
            <a:r>
              <a:rPr lang="en-US" sz="2400" kern="0" dirty="0">
                <a:latin typeface="+mn-lt"/>
              </a:rPr>
              <a:t>)</a:t>
            </a:r>
            <a:endParaRPr lang="sk-SK" sz="2400" kern="0" dirty="0">
              <a:latin typeface="+mn-lt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Zákon č. 314/2012 o pravidelnej kontrole vykurovacích sústav a klimatizačných systémov (17/2007 Z. z.)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Zákon č. 476/2008 Z. z. o energetickej efektívnosti (smernica 2012/27/EÚ)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sk-SK" sz="2400" kern="0" dirty="0">
              <a:latin typeface="+mn-lt"/>
            </a:endParaRPr>
          </a:p>
        </p:txBody>
      </p:sp>
      <p:pic>
        <p:nvPicPr>
          <p:cNvPr id="3076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sk-SK" sz="4000" kern="0" dirty="0">
                <a:solidFill>
                  <a:srgbClr val="002060"/>
                </a:solidFill>
                <a:ea typeface="+mj-ea"/>
                <a:cs typeface="+mj-cs"/>
              </a:rPr>
              <a:t>Energetická hospodárnosť</a:t>
            </a:r>
            <a:endParaRPr lang="cs-CZ" sz="4000" kern="0" dirty="0">
              <a:solidFill>
                <a:srgbClr val="002060"/>
              </a:solidFill>
              <a:ea typeface="+mj-ea"/>
              <a:cs typeface="+mj-cs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Množstvo energie potrebnej na splnenie všetkých energetických potrieb súvisiacich s normalizovaným užívaním budovy 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Hodnotenie sa uskutočňuje pre každé miesto spotreby energie v budove a každý energetický nosič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sk-SK" sz="2000" kern="0" dirty="0">
                <a:latin typeface="+mn-lt"/>
              </a:rPr>
              <a:t>	- vykurovanie a prípravu teplej vody 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sk-SK" sz="2000" kern="0" dirty="0">
                <a:latin typeface="+mn-lt"/>
              </a:rPr>
              <a:t>	- na chladenie a vetranie 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sk-SK" sz="2000" kern="0" dirty="0">
                <a:latin typeface="+mn-lt"/>
              </a:rPr>
              <a:t>	- na osvetlenie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Určuje sa výpočtom alebo výpočtom s použitím nameranej spotreby a vyjadruje sa v číselných ukazovateľoch potreby energie v budove a primárnej energie </a:t>
            </a:r>
            <a:endParaRPr lang="cs-CZ" sz="2400" kern="0" dirty="0">
              <a:latin typeface="+mn-lt"/>
            </a:endParaRPr>
          </a:p>
        </p:txBody>
      </p:sp>
      <p:pic>
        <p:nvPicPr>
          <p:cNvPr id="4100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sk-SK" sz="4000" kern="0" dirty="0">
                <a:solidFill>
                  <a:srgbClr val="002060"/>
                </a:solidFill>
                <a:ea typeface="+mj-ea"/>
                <a:cs typeface="+mj-cs"/>
              </a:rPr>
              <a:t>Významná obnova – definícia v novele</a:t>
            </a:r>
          </a:p>
        </p:txBody>
      </p:sp>
      <p:sp>
        <p:nvSpPr>
          <p:cNvPr id="3" name="Zástupný symbol obsahu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sk-SK" sz="2400" b="1" kern="0" dirty="0">
                <a:latin typeface="+mn-lt"/>
              </a:rPr>
              <a:t>Významná obnova</a:t>
            </a:r>
            <a:r>
              <a:rPr lang="sk-SK" sz="2400" kern="0" dirty="0">
                <a:latin typeface="+mn-lt"/>
              </a:rPr>
              <a:t> – sú stavebné úpravy existujúcej budovy, ktorými sa vykonáva zásah do jej obalových konštrukcií </a:t>
            </a:r>
            <a:r>
              <a:rPr lang="sk-SK" sz="2400" i="1" kern="0" dirty="0">
                <a:latin typeface="+mn-lt"/>
              </a:rPr>
              <a:t>v rozsahu viac, ako 25 % ich plochy</a:t>
            </a:r>
            <a:r>
              <a:rPr lang="sk-SK" sz="2400" kern="0" dirty="0">
                <a:latin typeface="+mn-lt"/>
              </a:rPr>
              <a:t>, najmä zateplením obvodového plášťa a strešného plášťa a výmenou pôvodných otvorových.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sk-SK" sz="2400" kern="0" dirty="0">
                <a:latin typeface="+mn-lt"/>
              </a:rPr>
              <a:t>	Významnú obnovu možno uskutočniť jej jednorazovou stavebnou úpravou alebo postupnými čiastkovými stavebnými úpravami.</a:t>
            </a:r>
          </a:p>
        </p:txBody>
      </p:sp>
      <p:pic>
        <p:nvPicPr>
          <p:cNvPr id="5124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sk-SK" sz="4000" kern="0" dirty="0">
                <a:solidFill>
                  <a:srgbClr val="002060"/>
                </a:solidFill>
                <a:ea typeface="+mj-ea"/>
                <a:cs typeface="+mj-cs"/>
              </a:rPr>
              <a:t>Budova s takmer nulovou potrebou energie – definícia v novele</a:t>
            </a:r>
          </a:p>
        </p:txBody>
      </p:sp>
      <p:sp>
        <p:nvSpPr>
          <p:cNvPr id="3" name="Zástupný symbol obsahu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budova s veľmi vysokou energetickou hospodárnosťou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veľmi malé množstvo energie potrebné na užívanie</a:t>
            </a: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  <a:defRPr/>
            </a:pPr>
            <a:r>
              <a:rPr lang="sk-SK" sz="2000" kern="0" dirty="0">
                <a:latin typeface="+mn-lt"/>
              </a:rPr>
              <a:t>efektívnou tepelnou ochranou</a:t>
            </a: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  <a:defRPr/>
            </a:pPr>
            <a:r>
              <a:rPr lang="sk-SK" sz="2000" kern="0" dirty="0">
                <a:latin typeface="+mn-lt"/>
              </a:rPr>
              <a:t>energiou z OZE (v budove alebo v jej blízkosti) – 50 %</a:t>
            </a:r>
          </a:p>
          <a:p>
            <a:pPr marL="742950" lvl="1" indent="-285750" eaLnBrk="0" hangingPunct="0">
              <a:spcBef>
                <a:spcPct val="20000"/>
              </a:spcBef>
              <a:defRPr/>
            </a:pPr>
            <a:endParaRPr lang="sk-SK" sz="2000" kern="0" dirty="0"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globálny ukazovateľ (primárna energia) – horná hranica energetickej triedy A0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hodnoty pre jednotlivé kategórie budov – príloha č. 3 vyhlášky</a:t>
            </a:r>
            <a:endParaRPr lang="sk-SK" sz="2000" kern="0" dirty="0">
              <a:latin typeface="+mn-lt"/>
            </a:endParaRPr>
          </a:p>
          <a:p>
            <a:pPr marL="742950" lvl="1" indent="-285750" eaLnBrk="0" hangingPunct="0">
              <a:spcBef>
                <a:spcPct val="20000"/>
              </a:spcBef>
              <a:defRPr/>
            </a:pPr>
            <a:endParaRPr lang="sk-SK" sz="2000" kern="0" dirty="0">
              <a:latin typeface="+mn-lt"/>
            </a:endParaRPr>
          </a:p>
        </p:txBody>
      </p:sp>
      <p:pic>
        <p:nvPicPr>
          <p:cNvPr id="6148" name="Picture 4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sk-SK" sz="4000" kern="0" dirty="0">
                <a:solidFill>
                  <a:srgbClr val="002060"/>
                </a:solidFill>
                <a:ea typeface="+mj-ea"/>
                <a:cs typeface="+mj-cs"/>
              </a:rPr>
              <a:t>Zmeny – nová vyhláška</a:t>
            </a:r>
          </a:p>
        </p:txBody>
      </p:sp>
      <p:sp>
        <p:nvSpPr>
          <p:cNvPr id="5" name="Zástupný symbol obsahu 2"/>
          <p:cNvSpPr txBox="1">
            <a:spLocks/>
          </p:cNvSpPr>
          <p:nvPr/>
        </p:nvSpPr>
        <p:spPr>
          <a:xfrm>
            <a:off x="457200" y="1571625"/>
            <a:ext cx="8686800" cy="4554538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hodnotenie a preukázanie splnenia požiadaviek sa týka budov, ale aj prvkov tvoriacich časti budov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globálny ukazovateľ celková dodaná energia sa mení na primárnu energiu 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hodnotí sa vplyv obnoviteľných zdrojov energie na celkovú dodanú energiu do budovy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zmenili sa niektoré faktory primárnej energie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zmenil sa vzor energetického certifikátu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spresňuje sa obsah správy k energetickému certifikátu	</a:t>
            </a:r>
            <a:endParaRPr lang="sk-SK" sz="2800" kern="0" dirty="0">
              <a:latin typeface="+mn-lt"/>
            </a:endParaRPr>
          </a:p>
        </p:txBody>
      </p:sp>
      <p:pic>
        <p:nvPicPr>
          <p:cNvPr id="7172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sk-SK" sz="4000" kern="0" dirty="0">
                <a:solidFill>
                  <a:srgbClr val="002060"/>
                </a:solidFill>
                <a:ea typeface="+mj-ea"/>
                <a:cs typeface="+mj-cs"/>
              </a:rPr>
              <a:t>Energetický certifikát § 7 zákona</a:t>
            </a:r>
          </a:p>
        </p:txBody>
      </p:sp>
      <p:sp>
        <p:nvSpPr>
          <p:cNvPr id="3" name="Zástupný symbol obsahu 2"/>
          <p:cNvSpPr txBox="1">
            <a:spLocks/>
          </p:cNvSpPr>
          <p:nvPr/>
        </p:nvSpPr>
        <p:spPr>
          <a:xfrm>
            <a:off x="395288" y="1412875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sk-SK" sz="2500" kern="0" dirty="0">
                <a:latin typeface="+mn-lt"/>
              </a:rPr>
              <a:t>Obsah energetického certifikátu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sk-SK" sz="2400" kern="0" dirty="0">
                <a:latin typeface="+mn-lt"/>
              </a:rPr>
              <a:t>	(oprávnená osoba, opis budovy, kategória, číselné ukazovatele, výsledky výpočtu, platnosť)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sk-SK" sz="2500" kern="0" dirty="0">
                <a:latin typeface="+mn-lt"/>
              </a:rPr>
              <a:t>Opis nedostatkov a odporúčanie na zlepšenie energetickej hospodárnosti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sk-SK" sz="2500" kern="0" dirty="0">
                <a:latin typeface="+mn-lt"/>
              </a:rPr>
              <a:t>Platnosť max 10 rokov</a:t>
            </a: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  <a:buFontTx/>
              <a:buChar char="–"/>
              <a:defRPr/>
            </a:pPr>
            <a:r>
              <a:rPr lang="sk-SK" sz="2400" kern="0" dirty="0">
                <a:latin typeface="+mn-lt"/>
              </a:rPr>
              <a:t> </a:t>
            </a:r>
            <a:r>
              <a:rPr lang="sk-SK" sz="2000" kern="0" dirty="0">
                <a:latin typeface="+mn-lt"/>
              </a:rPr>
              <a:t>končí vykonaním stavebných úprav s vplyvom  na energetickú hospodárnosť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sk-SK" sz="2500" kern="0" dirty="0">
                <a:latin typeface="+mn-lt"/>
              </a:rPr>
              <a:t>Energetický štítok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sk-SK" sz="2500" kern="0" dirty="0">
                <a:latin typeface="+mn-lt"/>
              </a:rPr>
              <a:t>Odborne spôsobilá osoba vypracuje EC a elektronicky doručí ministerstvu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sk-SK" sz="2500" kern="0" dirty="0">
                <a:latin typeface="+mn-lt"/>
              </a:rPr>
              <a:t>IS INFOREG </a:t>
            </a:r>
            <a:r>
              <a:rPr lang="sk-SK" sz="2500" kern="0" dirty="0" err="1">
                <a:latin typeface="+mn-lt"/>
                <a:hlinkClick r:id="rId3"/>
              </a:rPr>
              <a:t>www.inforeg.sk</a:t>
            </a:r>
            <a:endParaRPr lang="sk-SK" sz="2500" kern="0" dirty="0">
              <a:latin typeface="+mn-lt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sk-SK" sz="2800" kern="0" dirty="0">
              <a:latin typeface="+mn-lt"/>
            </a:endParaRPr>
          </a:p>
        </p:txBody>
      </p:sp>
      <p:pic>
        <p:nvPicPr>
          <p:cNvPr id="8196" name="Picture 9" descr="mindop52_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sk-SK" sz="4000" kern="0" dirty="0">
                <a:solidFill>
                  <a:srgbClr val="002060"/>
                </a:solidFill>
                <a:ea typeface="+mj-ea"/>
                <a:cs typeface="+mj-cs"/>
              </a:rPr>
              <a:t>Energetická certifikácia § 6 zákona</a:t>
            </a:r>
          </a:p>
        </p:txBody>
      </p:sp>
      <p:sp>
        <p:nvSpPr>
          <p:cNvPr id="3" name="Zástupný symbol obsahu 2"/>
          <p:cNvSpPr txBox="1">
            <a:spLocks/>
          </p:cNvSpPr>
          <p:nvPr/>
        </p:nvSpPr>
        <p:spPr>
          <a:xfrm>
            <a:off x="457200" y="1571625"/>
            <a:ext cx="8686800" cy="4554538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Živnosť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Odborná spôsobilosť preukázaná skúškou odbornej spôsobilosti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sk-SK" sz="2400" kern="0" dirty="0">
                <a:latin typeface="+mn-lt"/>
              </a:rPr>
              <a:t>		- tepelná ochrana (VŠ stavebného zamerania)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sk-SK" sz="2400" kern="0" dirty="0">
                <a:latin typeface="+mn-lt"/>
              </a:rPr>
              <a:t>		- vykurovanie a príprava teplej vody (VŠ stavebného, 			energetického, strojárskeho zamerania)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sk-SK" sz="2400" kern="0" dirty="0">
                <a:latin typeface="+mn-lt"/>
              </a:rPr>
              <a:t>		- vetranie a klimatizácia (VŠ stavebného, 				energetického, strojárskeho zamerania)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sk-SK" sz="2400" kern="0" dirty="0">
                <a:latin typeface="+mn-lt"/>
              </a:rPr>
              <a:t>		- elektroinštalácia a osvetlenie (VŠ elektrotechnického)</a:t>
            </a:r>
            <a:endParaRPr lang="sk-SK" kern="0" dirty="0">
              <a:latin typeface="+mn-lt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3 roky odbornej praxe v oblasti projektovania alebo posudzovania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Zoznam OSO </a:t>
            </a:r>
            <a:r>
              <a:rPr lang="sk-SK" sz="2400" kern="0" dirty="0" err="1">
                <a:latin typeface="+mn-lt"/>
                <a:hlinkClick r:id="rId3"/>
              </a:rPr>
              <a:t>www.sksi.sk</a:t>
            </a:r>
            <a:endParaRPr lang="en-US" sz="2400" kern="0" dirty="0">
              <a:latin typeface="+mn-lt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sk-SK" sz="2400" kern="0" dirty="0">
                <a:latin typeface="+mn-lt"/>
              </a:rPr>
              <a:t>	</a:t>
            </a:r>
            <a:endParaRPr lang="sk-SK" sz="2800" kern="0" dirty="0">
              <a:latin typeface="+mn-lt"/>
            </a:endParaRPr>
          </a:p>
        </p:txBody>
      </p:sp>
      <p:pic>
        <p:nvPicPr>
          <p:cNvPr id="9220" name="Picture 9" descr="mindop52_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sk-SK" sz="4000" kern="0" dirty="0">
                <a:solidFill>
                  <a:srgbClr val="002060"/>
                </a:solidFill>
                <a:ea typeface="+mj-ea"/>
                <a:cs typeface="+mj-cs"/>
              </a:rPr>
              <a:t>Energetická certifikácia § 5 zákona</a:t>
            </a:r>
          </a:p>
        </p:txBody>
      </p:sp>
      <p:sp>
        <p:nvSpPr>
          <p:cNvPr id="3" name="Zástupný symbol obsahu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609600" indent="-609600" eaLnBrk="0" hangingPunct="0">
              <a:spcBef>
                <a:spcPct val="20000"/>
              </a:spcBef>
              <a:defRPr/>
            </a:pPr>
            <a:r>
              <a:rPr lang="sk-SK" sz="2400" kern="0" dirty="0">
                <a:latin typeface="+mn-lt"/>
              </a:rPr>
              <a:t>Energetická certifikácia je povinná</a:t>
            </a:r>
          </a:p>
          <a:p>
            <a:pPr marL="609600" indent="-6096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pri predaji</a:t>
            </a:r>
          </a:p>
          <a:p>
            <a:pPr marL="609600" indent="-6096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prenájme</a:t>
            </a:r>
          </a:p>
          <a:p>
            <a:pPr marL="609600" indent="-6096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b="1" kern="0" dirty="0">
                <a:latin typeface="+mn-lt"/>
              </a:rPr>
              <a:t>pre budovy s viac ako 500 m</a:t>
            </a:r>
            <a:r>
              <a:rPr lang="sk-SK" sz="2400" b="1" kern="0" baseline="30000" dirty="0">
                <a:latin typeface="+mn-lt"/>
              </a:rPr>
              <a:t>2</a:t>
            </a:r>
            <a:r>
              <a:rPr lang="sk-SK" sz="2400" b="1" kern="0" dirty="0">
                <a:latin typeface="+mn-lt"/>
              </a:rPr>
              <a:t> celkovej podlahovej plochy, ktorú užíva orgán verejnej moci a verejnosť ju často navštevuje (od 7/2015 250 m</a:t>
            </a:r>
            <a:r>
              <a:rPr lang="sk-SK" sz="2400" b="1" kern="0" baseline="30000" dirty="0">
                <a:latin typeface="+mn-lt"/>
              </a:rPr>
              <a:t>2</a:t>
            </a:r>
            <a:r>
              <a:rPr lang="sk-SK" sz="2400" b="1" kern="0" dirty="0">
                <a:latin typeface="+mn-lt"/>
              </a:rPr>
              <a:t>)</a:t>
            </a:r>
          </a:p>
          <a:p>
            <a:pPr marL="609600" indent="-6096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dokončení novej budovy alebo významnej obnovy existujúcej budovy</a:t>
            </a:r>
            <a:endParaRPr lang="en-US" sz="2400" kern="0" dirty="0">
              <a:latin typeface="+mn-lt"/>
            </a:endParaRPr>
          </a:p>
          <a:p>
            <a:pPr marL="609600" indent="-609600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sk-SK" sz="2400" kern="0" dirty="0">
                <a:latin typeface="+mn-lt"/>
              </a:rPr>
              <a:t>	</a:t>
            </a:r>
            <a:endParaRPr lang="sk-SK" sz="2800" kern="0" dirty="0">
              <a:latin typeface="+mn-lt"/>
            </a:endParaRPr>
          </a:p>
        </p:txBody>
      </p:sp>
      <p:pic>
        <p:nvPicPr>
          <p:cNvPr id="10244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00063" y="285750"/>
            <a:ext cx="8215312" cy="1643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sk-SK" sz="4000" kern="0" dirty="0">
                <a:solidFill>
                  <a:srgbClr val="002060"/>
                </a:solidFill>
                <a:ea typeface="+mj-ea"/>
                <a:cs typeface="+mj-cs"/>
              </a:rPr>
              <a:t>Povinnosti vlastníka § 8 zákona</a:t>
            </a:r>
            <a:br>
              <a:rPr lang="sk-SK" sz="4000" kern="0" dirty="0">
                <a:solidFill>
                  <a:srgbClr val="002060"/>
                </a:solidFill>
                <a:ea typeface="+mj-ea"/>
                <a:cs typeface="+mj-cs"/>
              </a:rPr>
            </a:br>
            <a:r>
              <a:rPr lang="sk-SK" sz="2400" kern="0" dirty="0">
                <a:solidFill>
                  <a:srgbClr val="002060"/>
                </a:solidFill>
                <a:ea typeface="+mj-ea"/>
                <a:cs typeface="+mj-cs"/>
              </a:rPr>
              <a:t>správcu budovy vo vlastníctve štátu, samosprávneho kraja alebo obce, spoločenstvo vlastníkov a na bytové družstvo </a:t>
            </a:r>
            <a:endParaRPr lang="sk-SK" sz="4000" kern="0" dirty="0">
              <a:solidFill>
                <a:srgbClr val="002060"/>
              </a:solidFill>
              <a:ea typeface="+mj-ea"/>
              <a:cs typeface="+mj-cs"/>
            </a:endParaRPr>
          </a:p>
        </p:txBody>
      </p:sp>
      <p:sp>
        <p:nvSpPr>
          <p:cNvPr id="3" name="Zástupný symbol obsahu 2"/>
          <p:cNvSpPr txBox="1">
            <a:spLocks/>
          </p:cNvSpPr>
          <p:nvPr/>
        </p:nvSpPr>
        <p:spPr>
          <a:xfrm>
            <a:off x="395288" y="2060575"/>
            <a:ext cx="8229600" cy="4281488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Ku dňu začatia kolaudačného konania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b="1" kern="0" dirty="0">
                <a:latin typeface="+mn-lt"/>
              </a:rPr>
              <a:t>Do 2 mesiacov po skončení platnosti EC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b="1" kern="0" dirty="0">
                <a:latin typeface="+mn-lt"/>
              </a:rPr>
              <a:t>Ku dňu uzatvorenia zmluvy (predaj, prenájom)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Zabezpečiť reguláciu zásobovania tepla po významnej obnove budovy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Zabezpečiť hydraulické vyváženie vykurovacej sústavy po zásahu do tepelnej ochrany alebo technického systému 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Uchovávať certifikát po celý čas platnosti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sk-SK" sz="2400" kern="0" dirty="0">
                <a:latin typeface="+mn-lt"/>
              </a:rPr>
              <a:t>	</a:t>
            </a:r>
          </a:p>
        </p:txBody>
      </p:sp>
      <p:pic>
        <p:nvPicPr>
          <p:cNvPr id="11268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 bwMode="auto">
          <a:xfrm>
            <a:off x="500063" y="285750"/>
            <a:ext cx="8215312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sk-SK" sz="4000" kern="0" dirty="0">
                <a:solidFill>
                  <a:srgbClr val="002060"/>
                </a:solidFill>
                <a:ea typeface="+mj-ea"/>
                <a:cs typeface="+mj-cs"/>
              </a:rPr>
              <a:t>Povinnosti vlastníka § 8 zákona</a:t>
            </a:r>
            <a:br>
              <a:rPr lang="sk-SK" sz="4000" kern="0" dirty="0">
                <a:solidFill>
                  <a:srgbClr val="002060"/>
                </a:solidFill>
                <a:ea typeface="+mj-ea"/>
                <a:cs typeface="+mj-cs"/>
              </a:rPr>
            </a:br>
            <a:r>
              <a:rPr lang="sk-SK" sz="2400" kern="0" dirty="0">
                <a:solidFill>
                  <a:srgbClr val="002060"/>
                </a:solidFill>
                <a:ea typeface="+mj-ea"/>
                <a:cs typeface="+mj-cs"/>
              </a:rPr>
              <a:t>správcu budovy vo vlastníctve štátu, samosprávneho kraja alebo obce, spoločenstvo vlastníkov a na bytové družstvo </a:t>
            </a:r>
            <a:endParaRPr lang="sk-SK" sz="4000" kern="0" dirty="0">
              <a:solidFill>
                <a:srgbClr val="002060"/>
              </a:solidFill>
              <a:ea typeface="+mj-ea"/>
              <a:cs typeface="+mj-cs"/>
            </a:endParaRPr>
          </a:p>
        </p:txBody>
      </p:sp>
      <p:sp>
        <p:nvSpPr>
          <p:cNvPr id="3" name="Zástupný symbol obsahu 2"/>
          <p:cNvSpPr txBox="1">
            <a:spLocks/>
          </p:cNvSpPr>
          <p:nvPr/>
        </p:nvSpPr>
        <p:spPr bwMode="auto">
          <a:xfrm>
            <a:off x="468313" y="1989138"/>
            <a:ext cx="8229600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Pri predaji budovy odovzdať certifikát novému vlastníkovi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Pri prenájme dať kópiu certifikátu nájomcovi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Umiestniť energetický štítok (</a:t>
            </a:r>
            <a:r>
              <a:rPr lang="sk-SK" sz="2400" b="1" kern="0" dirty="0">
                <a:latin typeface="+mn-lt"/>
              </a:rPr>
              <a:t>do 5 dní</a:t>
            </a:r>
            <a:r>
              <a:rPr lang="sk-SK" sz="2400" kern="0" dirty="0">
                <a:latin typeface="+mn-lt"/>
              </a:rPr>
              <a:t>)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sk-SK" sz="2400" kern="0" dirty="0">
                <a:latin typeface="+mn-lt"/>
              </a:rPr>
              <a:t>	- užíva orgán verejnej moci (500 m</a:t>
            </a:r>
            <a:r>
              <a:rPr lang="sk-SK" sz="2400" kern="0" baseline="30000" dirty="0">
                <a:latin typeface="+mn-lt"/>
              </a:rPr>
              <a:t>2</a:t>
            </a:r>
            <a:r>
              <a:rPr lang="sk-SK" sz="2400" kern="0" dirty="0">
                <a:latin typeface="+mn-lt"/>
              </a:rPr>
              <a:t>, 7/2015 250 m</a:t>
            </a:r>
            <a:r>
              <a:rPr lang="sk-SK" sz="2400" kern="0" baseline="30000" dirty="0">
                <a:latin typeface="+mn-lt"/>
              </a:rPr>
              <a:t>2</a:t>
            </a:r>
            <a:r>
              <a:rPr lang="sk-SK" sz="2400" kern="0" dirty="0">
                <a:latin typeface="+mn-lt"/>
              </a:rPr>
              <a:t> )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sk-SK" sz="2400" kern="0" dirty="0">
                <a:latin typeface="+mn-lt"/>
              </a:rPr>
              <a:t>	- viac ako 500 m</a:t>
            </a:r>
            <a:r>
              <a:rPr lang="sk-SK" sz="2400" kern="0" baseline="30000" dirty="0">
                <a:latin typeface="+mn-lt"/>
              </a:rPr>
              <a:t>2</a:t>
            </a:r>
            <a:r>
              <a:rPr lang="sk-SK" sz="2400" kern="0" dirty="0">
                <a:latin typeface="+mn-lt"/>
              </a:rPr>
              <a:t>, ktorú verejnosť často navštevuje 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b="1" kern="0" dirty="0">
                <a:latin typeface="+mn-lt"/>
              </a:rPr>
              <a:t>Ako súčasť ponuky (predaj, prenájom) uviesť v reklame ukazovateľ EHB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sk-SK" sz="2400" kern="0" dirty="0">
                <a:latin typeface="+mn-lt"/>
              </a:rPr>
              <a:t>Pri významnej obnove – uplatniť nové alebo obnovené technické systémy, zaviesť meracie a inštalovať regulačné systémy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en-US" sz="2400" kern="0" dirty="0">
              <a:latin typeface="+mn-lt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sk-SK" sz="2400" kern="0" dirty="0">
                <a:latin typeface="+mn-lt"/>
              </a:rPr>
              <a:t>	</a:t>
            </a:r>
          </a:p>
        </p:txBody>
      </p:sp>
      <p:pic>
        <p:nvPicPr>
          <p:cNvPr id="12292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200" b="1" smtClean="0">
                <a:solidFill>
                  <a:srgbClr val="8A0000"/>
                </a:solidFill>
                <a:latin typeface="Calibri" pitchFamily="34" charset="0"/>
              </a:rPr>
              <a:t>Aktualizácia Koncepcie energetickej hospodárnosti budov do roku 2010 s výhľadom do roku 2020“</a:t>
            </a:r>
            <a:r>
              <a:rPr lang="sk-SK" sz="1600" b="1" smtClean="0"/>
              <a:t/>
            </a:r>
            <a:br>
              <a:rPr lang="sk-SK" sz="1600" b="1" smtClean="0"/>
            </a:br>
            <a:endParaRPr lang="sk-SK" sz="1600" smtClean="0"/>
          </a:p>
        </p:txBody>
      </p:sp>
      <p:sp>
        <p:nvSpPr>
          <p:cNvPr id="13315" name="Zástupný symbol obsahu 2"/>
          <p:cNvSpPr>
            <a:spLocks noGrp="1"/>
          </p:cNvSpPr>
          <p:nvPr>
            <p:ph idx="1"/>
          </p:nvPr>
        </p:nvSpPr>
        <p:spPr>
          <a:xfrm>
            <a:off x="457200" y="1628775"/>
            <a:ext cx="8229600" cy="4497388"/>
          </a:xfrm>
        </p:spPr>
        <p:txBody>
          <a:bodyPr/>
          <a:lstStyle/>
          <a:p>
            <a:r>
              <a:rPr lang="sk-SK" sz="2400" smtClean="0"/>
              <a:t>Aktualizácia  priamo nadväzuje na pôvodný cieľ Koncepcie energetickej hospodárnosti budov do roku 2010 s výhľadom do roku 2020, a to zvyšovať energetickú hospodárnosť budov a vytvárať podmienky na jej podporu a postupné zlepšovanie.</a:t>
            </a:r>
          </a:p>
          <a:p>
            <a:r>
              <a:rPr lang="sk-SK" sz="2400" smtClean="0"/>
              <a:t>Reflektuje na vývoj v ostatných rokoch, transformuje ciele a požiadavky naformulované pre členské štáty EÚ v Smernici Európskeho parlamentu a Rady 2010/31/EÚ o energetickej hospodárnosti budov.</a:t>
            </a:r>
          </a:p>
          <a:p>
            <a:r>
              <a:rPr lang="sk-SK" sz="2400" smtClean="0"/>
              <a:t>Prerokovaná a schválená vládou SR, uznesenie vlády č. 336 zo 6.7.2012 </a:t>
            </a:r>
          </a:p>
        </p:txBody>
      </p:sp>
      <p:pic>
        <p:nvPicPr>
          <p:cNvPr id="13316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>
                <a:solidFill>
                  <a:srgbClr val="8A0000"/>
                </a:solidFill>
                <a:latin typeface="Calibri" pitchFamily="34" charset="0"/>
              </a:rPr>
              <a:t>Obsah aktualizácie</a:t>
            </a:r>
          </a:p>
        </p:txBody>
      </p:sp>
      <p:sp>
        <p:nvSpPr>
          <p:cNvPr id="14339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200" smtClean="0"/>
              <a:t>v prvej časti materiálu je konštatácia súčasného stavu a východiská pre  oblasť energetickej hospodárnosti budov, </a:t>
            </a:r>
          </a:p>
          <a:p>
            <a:r>
              <a:rPr lang="sk-SK" sz="2200" smtClean="0"/>
              <a:t>druhá časť obsahuje kontinuálnosť cieľov z pôvodnej koncepcie,</a:t>
            </a:r>
          </a:p>
          <a:p>
            <a:r>
              <a:rPr lang="sk-SK" sz="2200" smtClean="0"/>
              <a:t>v tretej časti sú vyjadrené reálne kontúry transponovania požiadaviek vyplývajúcich zo smernice 2010/31/EÚ,</a:t>
            </a:r>
          </a:p>
          <a:p>
            <a:r>
              <a:rPr lang="sk-SK" sz="2200" smtClean="0"/>
              <a:t>ďalšie časti materiálu navrhujú opatrenia, cesty, formy a odporúčania pre dosiahnutie cieľov do roku 2020, s výhľadom do roku 2030. </a:t>
            </a:r>
          </a:p>
          <a:p>
            <a:r>
              <a:rPr lang="sk-SK" sz="2200" smtClean="0"/>
              <a:t>deviata časť materiálu odporúča prijatie konkrétnych úloh, pre vytvorenie podmienok na splnenie cieľov.</a:t>
            </a:r>
          </a:p>
          <a:p>
            <a:endParaRPr lang="sk-SK" sz="1600" smtClean="0"/>
          </a:p>
        </p:txBody>
      </p:sp>
      <p:pic>
        <p:nvPicPr>
          <p:cNvPr id="14340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k-SK" sz="4000" smtClean="0">
                <a:solidFill>
                  <a:srgbClr val="7030A0"/>
                </a:solidFill>
                <a:latin typeface="Calibri" pitchFamily="34" charset="0"/>
              </a:rPr>
              <a:t>ČO JE TO NÁRODNÝ PLÁN ?</a:t>
            </a:r>
            <a:r>
              <a:rPr lang="sk-SK" sz="4000" smtClean="0"/>
              <a:t/>
            </a:r>
            <a:br>
              <a:rPr lang="sk-SK" sz="4000" smtClean="0"/>
            </a:br>
            <a:endParaRPr lang="sk-SK" sz="4000" smtClean="0">
              <a:solidFill>
                <a:schemeClr val="tx1"/>
              </a:solidFill>
            </a:endParaRPr>
          </a:p>
        </p:txBody>
      </p:sp>
      <p:sp>
        <p:nvSpPr>
          <p:cNvPr id="1536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608512"/>
          </a:xfrm>
        </p:spPr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sk-SK" sz="2400" smtClean="0">
                <a:solidFill>
                  <a:srgbClr val="860000"/>
                </a:solidFill>
              </a:rPr>
              <a:t>Je </a:t>
            </a:r>
            <a:r>
              <a:rPr lang="sk-SK" sz="2000" smtClean="0">
                <a:solidFill>
                  <a:srgbClr val="860000"/>
                </a:solidFill>
              </a:rPr>
              <a:t>to koncepčný dokument spracovaný na základe Smernice Európskeho parlamentu a Rady 2010/31/EÚ z 19.mája 2010 o energetickej hospodárnosti budov, ktorá bola transponovaná do legislatívy SR zákonom č. 300/2012 Z. z., ktorým sa mení a dopĺňa zákon č. 555/2005 Z. z. o energetickej hospodárnosti budov a o zmene a doplnení niektorých zákonov v znení neskorších predpisov a o zmene a doplnení zákona č. 50/1976 Zb. o územnom plánovaní a stavebnom poriadku (stavebný zákon) v znení neskorších predpisov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sk-SK" sz="2000" smtClean="0">
                <a:solidFill>
                  <a:srgbClr val="860000"/>
                </a:solidFill>
              </a:rPr>
              <a:t>Má oporu v zákone č. 300/2012 Z. z.  - § 4b, kde je rámcovo stanovený jeho obsah 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sk-SK" sz="2000" smtClean="0">
                <a:solidFill>
                  <a:srgbClr val="860000"/>
                </a:solidFill>
              </a:rPr>
              <a:t>Nie je to statický dokument, ktorý by len konštatoval status quo, ale má vnútornú dynamiku predstavovanú interakciou  s vývojom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sk-SK" sz="2000" smtClean="0">
                <a:solidFill>
                  <a:srgbClr val="860000"/>
                </a:solidFill>
              </a:rPr>
              <a:t>má ambíciu vytvoriť rámcove predpoklady</a:t>
            </a:r>
          </a:p>
        </p:txBody>
      </p:sp>
      <p:pic>
        <p:nvPicPr>
          <p:cNvPr id="15364" name="Picture 7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53548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sk-SK" sz="1100" smtClean="0">
                <a:solidFill>
                  <a:srgbClr val="0033CC"/>
                </a:solidFill>
                <a:latin typeface="Calibri" pitchFamily="34" charset="0"/>
              </a:rPr>
              <a:t>                                                                                            </a:t>
            </a:r>
            <a:r>
              <a:rPr lang="sk-SK" sz="3600" smtClean="0">
                <a:solidFill>
                  <a:srgbClr val="0033CC"/>
                </a:solidFill>
                <a:latin typeface="Calibri" pitchFamily="34" charset="0"/>
              </a:rPr>
              <a:t>VYTVORIŤ </a:t>
            </a:r>
          </a:p>
          <a:p>
            <a:pPr eaLnBrk="1" hangingPunct="1">
              <a:buFontTx/>
              <a:buNone/>
            </a:pPr>
            <a:endParaRPr lang="sk-SK" sz="3600" smtClean="0">
              <a:latin typeface="Calibri" pitchFamily="34" charset="0"/>
            </a:endParaRPr>
          </a:p>
          <a:p>
            <a:pPr eaLnBrk="1" hangingPunct="1">
              <a:buFontTx/>
              <a:buNone/>
            </a:pPr>
            <a:r>
              <a:rPr lang="sk-SK" sz="2400" smtClean="0">
                <a:solidFill>
                  <a:srgbClr val="860000"/>
                </a:solidFill>
                <a:latin typeface="Calibri" pitchFamily="34" charset="0"/>
              </a:rPr>
              <a:t>  právny rámec            koncepčný rámec                 </a:t>
            </a:r>
            <a:r>
              <a:rPr lang="sk-SK" sz="1100" smtClean="0">
                <a:solidFill>
                  <a:srgbClr val="860000"/>
                </a:solidFill>
                <a:latin typeface="Calibri" pitchFamily="34" charset="0"/>
              </a:rPr>
              <a:t>   </a:t>
            </a:r>
            <a:r>
              <a:rPr lang="sk-SK" sz="2400" smtClean="0">
                <a:solidFill>
                  <a:srgbClr val="860000"/>
                </a:solidFill>
                <a:latin typeface="Calibri" pitchFamily="34" charset="0"/>
              </a:rPr>
              <a:t>finančný rámec</a:t>
            </a:r>
            <a:endParaRPr lang="sk-SK" sz="1100" smtClean="0">
              <a:solidFill>
                <a:srgbClr val="860000"/>
              </a:solidFill>
              <a:latin typeface="Calibri" pitchFamily="34" charset="0"/>
            </a:endParaRPr>
          </a:p>
          <a:p>
            <a:pPr eaLnBrk="1" hangingPunct="1">
              <a:buFontTx/>
              <a:buNone/>
            </a:pPr>
            <a:r>
              <a:rPr lang="sk-SK" sz="1600" smtClean="0">
                <a:latin typeface="Calibri" pitchFamily="34" charset="0"/>
              </a:rPr>
              <a:t>   </a:t>
            </a:r>
          </a:p>
          <a:p>
            <a:pPr eaLnBrk="1" hangingPunct="1">
              <a:buFontTx/>
              <a:buNone/>
            </a:pPr>
            <a:endParaRPr lang="sk-SK" sz="1100" smtClean="0">
              <a:latin typeface="Calibri" pitchFamily="34" charset="0"/>
            </a:endParaRPr>
          </a:p>
          <a:p>
            <a:pPr eaLnBrk="1" hangingPunct="1">
              <a:buFontTx/>
              <a:buNone/>
            </a:pPr>
            <a:endParaRPr lang="sk-SK" sz="1100" smtClean="0">
              <a:latin typeface="Calibri" pitchFamily="34" charset="0"/>
            </a:endParaRPr>
          </a:p>
          <a:p>
            <a:pPr eaLnBrk="1" hangingPunct="1">
              <a:buFontTx/>
              <a:buNone/>
            </a:pPr>
            <a:endParaRPr lang="sk-SK" sz="11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sk-SK" sz="1100" smtClean="0">
              <a:solidFill>
                <a:srgbClr val="2F5895"/>
              </a:solidFill>
              <a:latin typeface="Calibri" pitchFamily="34" charset="0"/>
            </a:endParaRPr>
          </a:p>
          <a:p>
            <a:pPr eaLnBrk="1" hangingPunct="1">
              <a:buFontTx/>
              <a:buNone/>
            </a:pPr>
            <a:endParaRPr lang="sk-SK" sz="1100" smtClean="0">
              <a:latin typeface="Calibri" pitchFamily="34" charset="0"/>
            </a:endParaRPr>
          </a:p>
          <a:p>
            <a:pPr eaLnBrk="1" hangingPunct="1">
              <a:buFontTx/>
              <a:buNone/>
            </a:pPr>
            <a:endParaRPr lang="sk-SK" sz="1100" smtClean="0">
              <a:latin typeface="Calibri" pitchFamily="34" charset="0"/>
            </a:endParaRPr>
          </a:p>
          <a:p>
            <a:pPr eaLnBrk="1" hangingPunct="1">
              <a:buFontTx/>
              <a:buNone/>
            </a:pPr>
            <a:endParaRPr lang="sk-SK" sz="1100" smtClean="0">
              <a:latin typeface="Calibri" pitchFamily="34" charset="0"/>
            </a:endParaRPr>
          </a:p>
          <a:p>
            <a:pPr eaLnBrk="1" hangingPunct="1">
              <a:buFontTx/>
              <a:buNone/>
            </a:pPr>
            <a:endParaRPr lang="sk-SK" sz="1100" smtClean="0">
              <a:latin typeface="Calibri" pitchFamily="34" charset="0"/>
            </a:endParaRPr>
          </a:p>
          <a:p>
            <a:pPr eaLnBrk="1" hangingPunct="1">
              <a:buFontTx/>
              <a:buNone/>
            </a:pPr>
            <a:endParaRPr lang="sk-SK" sz="1100" smtClean="0">
              <a:latin typeface="Calibri" pitchFamily="34" charset="0"/>
            </a:endParaRPr>
          </a:p>
          <a:p>
            <a:pPr eaLnBrk="1" hangingPunct="1">
              <a:buFontTx/>
              <a:buNone/>
            </a:pPr>
            <a:endParaRPr lang="sk-SK" sz="1100" smtClean="0">
              <a:latin typeface="Calibri" pitchFamily="34" charset="0"/>
            </a:endParaRPr>
          </a:p>
          <a:p>
            <a:pPr eaLnBrk="1" hangingPunct="1">
              <a:buFontTx/>
              <a:buNone/>
            </a:pPr>
            <a:endParaRPr lang="sk-SK" sz="1100" smtClean="0">
              <a:latin typeface="Calibri" pitchFamily="34" charset="0"/>
            </a:endParaRPr>
          </a:p>
          <a:p>
            <a:pPr eaLnBrk="1" hangingPunct="1">
              <a:buFontTx/>
              <a:buNone/>
            </a:pPr>
            <a:endParaRPr lang="sk-SK" sz="110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sk-SK" sz="1100" smtClean="0">
              <a:latin typeface="Calibri" pitchFamily="34" charset="0"/>
            </a:endParaRPr>
          </a:p>
        </p:txBody>
      </p:sp>
      <p:pic>
        <p:nvPicPr>
          <p:cNvPr id="16387" name="Picture 6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Obdĺžnik 4"/>
          <p:cNvSpPr>
            <a:spLocks noChangeArrowheads="1"/>
          </p:cNvSpPr>
          <p:nvPr/>
        </p:nvSpPr>
        <p:spPr bwMode="auto">
          <a:xfrm>
            <a:off x="3348038" y="549275"/>
            <a:ext cx="18113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k-SK"/>
              <a:t>ČO JE CIEĽOM NP</a:t>
            </a:r>
          </a:p>
        </p:txBody>
      </p:sp>
      <p:sp>
        <p:nvSpPr>
          <p:cNvPr id="7" name="Bublina v tvare šípky dolu 6"/>
          <p:cNvSpPr/>
          <p:nvPr/>
        </p:nvSpPr>
        <p:spPr>
          <a:xfrm>
            <a:off x="1331913" y="115888"/>
            <a:ext cx="5976937" cy="1225550"/>
          </a:xfrm>
          <a:prstGeom prst="down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k-SK" sz="4000" dirty="0">
                <a:solidFill>
                  <a:srgbClr val="860000"/>
                </a:solidFill>
                <a:latin typeface="Calibri" pitchFamily="34" charset="0"/>
              </a:rPr>
              <a:t>ČO JE CIEĽOM NP</a:t>
            </a:r>
          </a:p>
        </p:txBody>
      </p:sp>
      <p:cxnSp>
        <p:nvCxnSpPr>
          <p:cNvPr id="9" name="Rovná spojovacia šípka 8"/>
          <p:cNvCxnSpPr/>
          <p:nvPr/>
        </p:nvCxnSpPr>
        <p:spPr>
          <a:xfrm flipH="1">
            <a:off x="1187450" y="1916113"/>
            <a:ext cx="3097213" cy="79216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Rovná spojovacia šípka 10"/>
          <p:cNvCxnSpPr/>
          <p:nvPr/>
        </p:nvCxnSpPr>
        <p:spPr>
          <a:xfrm>
            <a:off x="4284663" y="1916113"/>
            <a:ext cx="0" cy="72072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Rovná spojovacia šípka 12"/>
          <p:cNvCxnSpPr/>
          <p:nvPr/>
        </p:nvCxnSpPr>
        <p:spPr>
          <a:xfrm>
            <a:off x="4284663" y="1916113"/>
            <a:ext cx="3600450" cy="79216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Výbuch 1 16"/>
          <p:cNvSpPr/>
          <p:nvPr/>
        </p:nvSpPr>
        <p:spPr>
          <a:xfrm>
            <a:off x="684213" y="3644900"/>
            <a:ext cx="7488237" cy="259238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k-SK" dirty="0">
                <a:latin typeface="Calibri" pitchFamily="34" charset="0"/>
              </a:rPr>
              <a:t> </a:t>
            </a:r>
            <a:r>
              <a:rPr lang="sk-SK" dirty="0">
                <a:solidFill>
                  <a:srgbClr val="0033CC"/>
                </a:solidFill>
                <a:latin typeface="Calibri" pitchFamily="34" charset="0"/>
              </a:rPr>
              <a:t>Pre  dosiahnutie čiastkového cieľa do roku 2015 a konečného cieľa v roku 2018 resp. 2020</a:t>
            </a:r>
            <a:endParaRPr lang="sk-SK" dirty="0">
              <a:solidFill>
                <a:srgbClr val="0033CC"/>
              </a:solidFill>
            </a:endParaRPr>
          </a:p>
        </p:txBody>
      </p:sp>
      <p:cxnSp>
        <p:nvCxnSpPr>
          <p:cNvPr id="19" name="Rovná spojovacia šípka 18"/>
          <p:cNvCxnSpPr/>
          <p:nvPr/>
        </p:nvCxnSpPr>
        <p:spPr>
          <a:xfrm>
            <a:off x="1258888" y="2997200"/>
            <a:ext cx="2089150" cy="100806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ovná spojovacia šípka 20"/>
          <p:cNvCxnSpPr/>
          <p:nvPr/>
        </p:nvCxnSpPr>
        <p:spPr>
          <a:xfrm>
            <a:off x="4284663" y="2997200"/>
            <a:ext cx="0" cy="115252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Rovná spojovacia šípka 26"/>
          <p:cNvCxnSpPr/>
          <p:nvPr/>
        </p:nvCxnSpPr>
        <p:spPr>
          <a:xfrm flipH="1">
            <a:off x="5724525" y="2997200"/>
            <a:ext cx="2160588" cy="115252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>
          <a:xfrm>
            <a:off x="539750" y="188913"/>
            <a:ext cx="8229600" cy="1008062"/>
          </a:xfrm>
          <a:solidFill>
            <a:srgbClr val="FFFF00"/>
          </a:solidFill>
        </p:spPr>
        <p:txBody>
          <a:bodyPr/>
          <a:lstStyle/>
          <a:p>
            <a:r>
              <a:rPr lang="sk-SK" sz="2800" b="1" smtClean="0">
                <a:solidFill>
                  <a:srgbClr val="008000"/>
                </a:solidFill>
                <a:latin typeface="Calibri" pitchFamily="34" charset="0"/>
              </a:rPr>
              <a:t>Plnenie energetického kritéria pre jednotlivé energetické úrovne výstavby</a:t>
            </a:r>
            <a:endParaRPr lang="sk-SK" smtClean="0">
              <a:solidFill>
                <a:srgbClr val="008000"/>
              </a:solidFill>
              <a:latin typeface="Calibri" pitchFamily="34" charset="0"/>
            </a:endParaRPr>
          </a:p>
        </p:txBody>
      </p:sp>
      <p:pic>
        <p:nvPicPr>
          <p:cNvPr id="17411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Tabuľka 3"/>
          <p:cNvGraphicFramePr>
            <a:graphicFrameLocks noGrp="1"/>
          </p:cNvGraphicFramePr>
          <p:nvPr/>
        </p:nvGraphicFramePr>
        <p:xfrm>
          <a:off x="395288" y="1268413"/>
          <a:ext cx="8353425" cy="5070475"/>
        </p:xfrm>
        <a:graphic>
          <a:graphicData uri="http://schemas.openxmlformats.org/drawingml/2006/table">
            <a:tbl>
              <a:tblPr/>
              <a:tblGrid>
                <a:gridCol w="2599479"/>
                <a:gridCol w="2470194"/>
                <a:gridCol w="1169076"/>
                <a:gridCol w="1045294"/>
                <a:gridCol w="1069133"/>
              </a:tblGrid>
              <a:tr h="5172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sk-SK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Druh výstavby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Potreba  tepla   na  vykurovanie v závislosti na faktore tvaru budovy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err="1">
                          <a:latin typeface="Calibri" pitchFamily="34" charset="0"/>
                          <a:ea typeface="Calibri"/>
                          <a:cs typeface="Times New Roman"/>
                        </a:rPr>
                        <a:t>kWh</a:t>
                      </a: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/( m</a:t>
                      </a:r>
                      <a:r>
                        <a:rPr lang="sk-SK" sz="1600" baseline="30000" dirty="0">
                          <a:latin typeface="Calibri" pitchFamily="34" charset="0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. a)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Súčiniteľ prechodu tepla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W/ (m</a:t>
                      </a:r>
                      <a:r>
                        <a:rPr lang="sk-SK" sz="1600" baseline="30000" dirty="0">
                          <a:latin typeface="Calibri" pitchFamily="34" charset="0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.K)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</a:tr>
              <a:tr h="7837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sk-SK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4" marR="68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>
                          <a:latin typeface="Calibri" pitchFamily="34" charset="0"/>
                          <a:ea typeface="Calibri"/>
                          <a:cs typeface="Times New Roman"/>
                        </a:rPr>
                        <a:t>Obvodový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>
                          <a:latin typeface="Calibri" pitchFamily="34" charset="0"/>
                          <a:ea typeface="Calibri"/>
                          <a:cs typeface="Times New Roman"/>
                        </a:rPr>
                        <a:t>plášť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Strešný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plášť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Otvorové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konštrukcie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373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Energeticky úsporné budovy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minimálne  požiadavky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latin typeface="Calibri" pitchFamily="34" charset="0"/>
                          <a:ea typeface="Calibri"/>
                          <a:cs typeface="Times New Roman"/>
                        </a:rPr>
                        <a:t>súčasnosť</a:t>
                      </a:r>
                      <a:endParaRPr lang="sk-SK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≤ 100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>
                          <a:latin typeface="Calibri" pitchFamily="34" charset="0"/>
                          <a:ea typeface="Calibri"/>
                          <a:cs typeface="Times New Roman"/>
                        </a:rPr>
                        <a:t>0,46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0,30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1,5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373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Nízkoenergetické budovy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normalizované požiadavky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latin typeface="Calibri" pitchFamily="34" charset="0"/>
                          <a:ea typeface="Calibri"/>
                          <a:cs typeface="Times New Roman"/>
                        </a:rPr>
                        <a:t>požadované od 1.1. 2013</a:t>
                      </a:r>
                      <a:endParaRPr lang="sk-SK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≤  100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>
                          <a:latin typeface="Calibri" pitchFamily="34" charset="0"/>
                          <a:ea typeface="Calibri"/>
                          <a:cs typeface="Times New Roman"/>
                        </a:rPr>
                        <a:t>0,32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0,22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1,5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373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 err="1">
                          <a:latin typeface="Calibri" pitchFamily="34" charset="0"/>
                          <a:ea typeface="Calibri"/>
                          <a:cs typeface="Times New Roman"/>
                        </a:rPr>
                        <a:t>Ultranízkoenerg</a:t>
                      </a: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. budovy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odporúčané požiadavky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latin typeface="Calibri" pitchFamily="34" charset="0"/>
                          <a:ea typeface="Calibri"/>
                          <a:cs typeface="Times New Roman"/>
                        </a:rPr>
                        <a:t>požadované po 31.12.2015 </a:t>
                      </a:r>
                      <a:endParaRPr lang="sk-SK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≤  50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>
                          <a:latin typeface="Calibri" pitchFamily="34" charset="0"/>
                          <a:ea typeface="Calibri"/>
                          <a:cs typeface="Times New Roman"/>
                        </a:rPr>
                        <a:t>0,22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>
                          <a:latin typeface="Calibri" pitchFamily="34" charset="0"/>
                          <a:ea typeface="Calibri"/>
                          <a:cs typeface="Times New Roman"/>
                        </a:rPr>
                        <a:t>0,10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0,9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66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Budovy s takmer nulovou potrebou energie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odporúčané požiadavky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latin typeface="Calibri" pitchFamily="34" charset="0"/>
                          <a:ea typeface="Calibri"/>
                          <a:cs typeface="Times New Roman"/>
                        </a:rPr>
                        <a:t>požadované po 31.12. 2018/20</a:t>
                      </a:r>
                      <a:endParaRPr lang="sk-SK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≤ 25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0,15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0,10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0,6</a:t>
                      </a:r>
                    </a:p>
                  </a:txBody>
                  <a:tcPr marL="68584" marR="68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333375"/>
            <a:ext cx="8229600" cy="1871663"/>
          </a:xfrm>
        </p:spPr>
        <p:txBody>
          <a:bodyPr/>
          <a:lstStyle/>
          <a:p>
            <a:r>
              <a:rPr lang="sk-SK" sz="2800" b="1" smtClean="0">
                <a:solidFill>
                  <a:srgbClr val="2D3EE3"/>
                </a:solidFill>
                <a:latin typeface="Calibri" pitchFamily="34" charset="0"/>
              </a:rPr>
              <a:t>Postupné sprísňovanie požiadaviek na tepelnotechnické vlastnosti stavebných konštrukcií v W/(m</a:t>
            </a:r>
            <a:r>
              <a:rPr lang="sk-SK" sz="2800" b="1" baseline="30000" smtClean="0">
                <a:solidFill>
                  <a:srgbClr val="2D3EE3"/>
                </a:solidFill>
                <a:latin typeface="Calibri" pitchFamily="34" charset="0"/>
              </a:rPr>
              <a:t>2</a:t>
            </a:r>
            <a:r>
              <a:rPr lang="sk-SK" sz="2800" b="1" smtClean="0">
                <a:solidFill>
                  <a:srgbClr val="2D3EE3"/>
                </a:solidFill>
                <a:latin typeface="Calibri" pitchFamily="34" charset="0"/>
              </a:rPr>
              <a:t>.K)</a:t>
            </a:r>
            <a:r>
              <a:rPr lang="sk-SK" sz="4000" smtClean="0"/>
              <a:t/>
            </a:r>
            <a:br>
              <a:rPr lang="sk-SK" sz="4000" smtClean="0"/>
            </a:br>
            <a:endParaRPr lang="sk-SK" sz="4000" smtClean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18435" name="Graf 1"/>
          <p:cNvPicPr>
            <a:picLocks noGrp="1" noChangeArrowheads="1"/>
          </p:cNvPicPr>
          <p:nvPr>
            <p:ph idx="1"/>
          </p:nvPr>
        </p:nvPicPr>
        <p:blipFill>
          <a:blip r:embed="rId3"/>
          <a:srcRect b="-127"/>
          <a:stretch>
            <a:fillRect/>
          </a:stretch>
        </p:blipFill>
        <p:spPr>
          <a:xfrm>
            <a:off x="755650" y="2133600"/>
            <a:ext cx="7704138" cy="4032250"/>
          </a:xfrm>
          <a:noFill/>
        </p:spPr>
      </p:pic>
      <p:pic>
        <p:nvPicPr>
          <p:cNvPr id="18436" name="Picture 9" descr="mindop52_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k-SK" sz="3600" smtClean="0">
                <a:solidFill>
                  <a:srgbClr val="8A0000"/>
                </a:solidFill>
                <a:latin typeface="Calibri" pitchFamily="34" charset="0"/>
              </a:rPr>
              <a:t>Kritéria pre dosiahnutie parametrov TNB </a:t>
            </a:r>
          </a:p>
        </p:txBody>
      </p:sp>
      <p:sp>
        <p:nvSpPr>
          <p:cNvPr id="19459" name="Rectangle 4"/>
          <p:cNvSpPr>
            <a:spLocks noGrp="1" noChangeArrowheads="1"/>
          </p:cNvSpPr>
          <p:nvPr>
            <p:ph idx="1"/>
          </p:nvPr>
        </p:nvSpPr>
        <p:spPr>
          <a:xfrm>
            <a:off x="457200" y="2708275"/>
            <a:ext cx="8229600" cy="3417888"/>
          </a:xfrm>
        </p:spPr>
        <p:txBody>
          <a:bodyPr/>
          <a:lstStyle/>
          <a:p>
            <a:r>
              <a:rPr lang="sk-SK" sz="2400" smtClean="0">
                <a:solidFill>
                  <a:srgbClr val="8E0000"/>
                </a:solidFill>
              </a:rPr>
              <a:t>Zníženie mernej potreby tepla na vykurovanie na minimum</a:t>
            </a:r>
          </a:p>
          <a:p>
            <a:r>
              <a:rPr lang="sk-SK" sz="2400" smtClean="0">
                <a:solidFill>
                  <a:srgbClr val="8E0000"/>
                </a:solidFill>
              </a:rPr>
              <a:t>Zníženie spotreby primárnej energie na vykurovanie, chladenie, vetranie, prípravu teplej vody a osvetlenie</a:t>
            </a:r>
          </a:p>
          <a:p>
            <a:r>
              <a:rPr lang="sk-SK" sz="2400" smtClean="0">
                <a:solidFill>
                  <a:srgbClr val="8E0000"/>
                </a:solidFill>
              </a:rPr>
              <a:t>Značné pokrytie celkovej potreby primárnej energie z obnoviteľných zdrojov energie (OZE)</a:t>
            </a:r>
          </a:p>
          <a:p>
            <a:pPr>
              <a:buFontTx/>
              <a:buNone/>
            </a:pPr>
            <a:endParaRPr lang="sk-SK" sz="2400" smtClean="0">
              <a:latin typeface="Calibri" pitchFamily="34" charset="0"/>
            </a:endParaRPr>
          </a:p>
        </p:txBody>
      </p:sp>
      <p:pic>
        <p:nvPicPr>
          <p:cNvPr id="19460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5575"/>
          </a:xfrm>
        </p:spPr>
        <p:txBody>
          <a:bodyPr/>
          <a:lstStyle/>
          <a:p>
            <a:r>
              <a:rPr lang="sk-SK" sz="2800" smtClean="0">
                <a:solidFill>
                  <a:srgbClr val="336600"/>
                </a:solidFill>
                <a:latin typeface="Calibri" pitchFamily="34" charset="0"/>
              </a:rPr>
              <a:t>Za energiu z OZE v budove alebo v jej blízkosti sa považuje len energia zo zariadení umiestnených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276475"/>
            <a:ext cx="8229600" cy="3849688"/>
          </a:xfrm>
        </p:spPr>
        <p:txBody>
          <a:bodyPr/>
          <a:lstStyle/>
          <a:p>
            <a:r>
              <a:rPr lang="sk-SK" sz="2400" smtClean="0">
                <a:solidFill>
                  <a:srgbClr val="003618"/>
                </a:solidFill>
              </a:rPr>
              <a:t>vo vnútorných priestoroch s upravovaným prostredím ohraničených hranicami budovy</a:t>
            </a:r>
          </a:p>
          <a:p>
            <a:r>
              <a:rPr lang="sk-SK" sz="2400" smtClean="0">
                <a:solidFill>
                  <a:srgbClr val="003618"/>
                </a:solidFill>
              </a:rPr>
              <a:t>na hranici budovy, ak sú pevne spojené so stavbou</a:t>
            </a:r>
          </a:p>
          <a:p>
            <a:r>
              <a:rPr lang="sk-SK" sz="2400" smtClean="0">
                <a:solidFill>
                  <a:srgbClr val="003618"/>
                </a:solidFill>
              </a:rPr>
              <a:t>mimo hranice budovy v nevykurovaných priestoroch budovy</a:t>
            </a:r>
          </a:p>
          <a:p>
            <a:r>
              <a:rPr lang="sk-SK" sz="2400" smtClean="0">
                <a:solidFill>
                  <a:srgbClr val="003618"/>
                </a:solidFill>
              </a:rPr>
              <a:t>mimo hranice budovy na pozemku užívanom s budovou, ak sa energia z týchto zariadení využíva v budove</a:t>
            </a:r>
          </a:p>
          <a:p>
            <a:pPr>
              <a:buFontTx/>
              <a:buNone/>
            </a:pPr>
            <a:endParaRPr lang="sk-SK" sz="2400" smtClean="0">
              <a:solidFill>
                <a:srgbClr val="2F5895"/>
              </a:solidFill>
              <a:latin typeface="Calibri" pitchFamily="34" charset="0"/>
            </a:endParaRPr>
          </a:p>
        </p:txBody>
      </p:sp>
      <p:pic>
        <p:nvPicPr>
          <p:cNvPr id="20484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k-SK" sz="3200" b="1" smtClean="0">
                <a:solidFill>
                  <a:srgbClr val="00B050"/>
                </a:solidFill>
                <a:latin typeface="Calibri" pitchFamily="34" charset="0"/>
              </a:rPr>
              <a:t>Podmienky diferencovaného prístupu pre existujúce budovy </a:t>
            </a:r>
            <a:endParaRPr lang="sk-SK" sz="3200" smtClean="0">
              <a:solidFill>
                <a:srgbClr val="00B050"/>
              </a:solidFill>
              <a:latin typeface="Calibri" pitchFamily="34" charset="0"/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idx="1"/>
          </p:nvPr>
        </p:nvSpPr>
        <p:spPr>
          <a:solidFill>
            <a:schemeClr val="bg2">
              <a:lumMod val="20000"/>
              <a:lumOff val="80000"/>
            </a:schemeClr>
          </a:solidFill>
        </p:spPr>
        <p:txBody>
          <a:bodyPr/>
          <a:lstStyle/>
          <a:p>
            <a:pPr>
              <a:defRPr/>
            </a:pPr>
            <a:r>
              <a:rPr lang="sk-SK" sz="2400" dirty="0"/>
              <a:t>V špecifických a opodstatnených prípadoch je možné rozhodnúť, že opatrenia a postupy národného plánu sa nebudú uplatňovať na existujúce budovy, v ktorých rozdiel nákladov a výnosov z prevádzky budovy počas jej ekonomického životného cyklu pri zohľadnení nákladovo optimálnych požiadaviek na energetickú hospodárnosť budov je záporný</a:t>
            </a:r>
          </a:p>
          <a:p>
            <a:pPr>
              <a:defRPr/>
            </a:pPr>
            <a:r>
              <a:rPr lang="sk-SK" sz="2400" dirty="0"/>
              <a:t>Zavedenie nízkoenergetickej úrovne výstavby od 1.1.2013 by malo byť v súlade s nákladovo optimálnymi požiadavkami na EHB pre obnovované budovy</a:t>
            </a:r>
          </a:p>
          <a:p>
            <a:pPr>
              <a:buFontTx/>
              <a:buNone/>
              <a:defRPr/>
            </a:pPr>
            <a:endParaRPr lang="sk-SK" sz="2400" dirty="0">
              <a:latin typeface="Calibri" pitchFamily="34" charset="0"/>
            </a:endParaRPr>
          </a:p>
        </p:txBody>
      </p:sp>
      <p:pic>
        <p:nvPicPr>
          <p:cNvPr id="21508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074862"/>
          </a:xfrm>
        </p:spPr>
        <p:txBody>
          <a:bodyPr/>
          <a:lstStyle/>
          <a:p>
            <a:r>
              <a:rPr lang="sk-SK" sz="4000" smtClean="0"/>
              <a:t/>
            </a:r>
            <a:br>
              <a:rPr lang="sk-SK" sz="4000" smtClean="0"/>
            </a:br>
            <a:endParaRPr lang="sk-SK" sz="400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" name="Bublina v tvare šípky dolu 3"/>
          <p:cNvSpPr/>
          <p:nvPr/>
        </p:nvSpPr>
        <p:spPr>
          <a:xfrm>
            <a:off x="755650" y="333375"/>
            <a:ext cx="7848600" cy="2735263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k-SK" sz="3200" b="1" dirty="0">
                <a:solidFill>
                  <a:srgbClr val="003618"/>
                </a:solidFill>
                <a:latin typeface="Calibri" pitchFamily="34" charset="0"/>
              </a:rPr>
              <a:t>Predpoklady a nástroje na zvyšovanie EHB a na prípravu výstavby TNB</a:t>
            </a:r>
            <a:endParaRPr lang="sk-SK" sz="3200" dirty="0">
              <a:solidFill>
                <a:srgbClr val="003618"/>
              </a:solidFill>
              <a:latin typeface="Calibri" pitchFamily="34" charset="0"/>
            </a:endParaRPr>
          </a:p>
        </p:txBody>
      </p:sp>
      <p:sp>
        <p:nvSpPr>
          <p:cNvPr id="22532" name="Rectangle 6"/>
          <p:cNvSpPr>
            <a:spLocks noGrp="1" noChangeArrowheads="1"/>
          </p:cNvSpPr>
          <p:nvPr>
            <p:ph idx="1"/>
          </p:nvPr>
        </p:nvSpPr>
        <p:spPr>
          <a:xfrm>
            <a:off x="457200" y="3068638"/>
            <a:ext cx="8229600" cy="3057525"/>
          </a:xfrm>
          <a:solidFill>
            <a:srgbClr val="FFFF00"/>
          </a:solidFill>
        </p:spPr>
        <p:txBody>
          <a:bodyPr/>
          <a:lstStyle/>
          <a:p>
            <a:r>
              <a:rPr lang="sk-SK" sz="2400" b="1" smtClean="0"/>
              <a:t>Predpoklady zvyšovania úrovne vzdelania</a:t>
            </a:r>
            <a:endParaRPr lang="sk-SK" sz="2400" smtClean="0"/>
          </a:p>
          <a:p>
            <a:r>
              <a:rPr lang="sk-SK" sz="2400" b="1" smtClean="0"/>
              <a:t>Monitoring a databáza budov vo vlastníctve orgánov verejnej moci</a:t>
            </a:r>
            <a:endParaRPr lang="sk-SK" sz="2400" smtClean="0"/>
          </a:p>
          <a:p>
            <a:r>
              <a:rPr lang="sk-SK" sz="2400" b="1" smtClean="0"/>
              <a:t>Efektívne využitie OZE v budovách</a:t>
            </a:r>
            <a:endParaRPr lang="sk-SK" sz="2400" smtClean="0"/>
          </a:p>
          <a:p>
            <a:r>
              <a:rPr lang="sk-SK" sz="2400" b="1" smtClean="0"/>
              <a:t>Podpora zvyšovania EHB a prechodu výstavby na TNB</a:t>
            </a:r>
            <a:endParaRPr lang="sk-SK" sz="2400" smtClean="0"/>
          </a:p>
          <a:p>
            <a:pPr>
              <a:buFontTx/>
              <a:buNone/>
            </a:pPr>
            <a:r>
              <a:rPr lang="sk-SK" sz="2400" smtClean="0"/>
              <a:t> </a:t>
            </a:r>
          </a:p>
          <a:p>
            <a:endParaRPr lang="sk-SK" sz="2400" smtClean="0">
              <a:latin typeface="Calibri" pitchFamily="34" charset="0"/>
            </a:endParaRPr>
          </a:p>
          <a:p>
            <a:pPr>
              <a:buFontTx/>
              <a:buNone/>
            </a:pPr>
            <a:endParaRPr lang="sk-SK" sz="2400" smtClean="0">
              <a:latin typeface="Calibri" pitchFamily="34" charset="0"/>
            </a:endParaRPr>
          </a:p>
        </p:txBody>
      </p:sp>
      <p:pic>
        <p:nvPicPr>
          <p:cNvPr id="22533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08725"/>
            <a:ext cx="9144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570037"/>
          </a:xfrm>
          <a:ln w="57150">
            <a:solidFill>
              <a:srgbClr val="FF0000"/>
            </a:solidFill>
          </a:ln>
        </p:spPr>
        <p:txBody>
          <a:bodyPr/>
          <a:lstStyle/>
          <a:p>
            <a:r>
              <a:rPr lang="sk-SK" sz="3200" smtClean="0">
                <a:latin typeface="Calibri" pitchFamily="34" charset="0"/>
              </a:rPr>
              <a:t>Časové horizonty pre dosiahnutie jednotlivých energetických úrovní výstavby budov</a:t>
            </a:r>
            <a:endParaRPr lang="sk-SK" sz="3200" smtClean="0">
              <a:solidFill>
                <a:schemeClr val="tx1"/>
              </a:solidFill>
              <a:latin typeface="Calibri" pitchFamily="34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187624" y="1988840"/>
            <a:ext cx="1724025" cy="482600"/>
            <a:chOff x="816" y="2304"/>
            <a:chExt cx="1440" cy="448"/>
          </a:xfrm>
          <a:solidFill>
            <a:srgbClr val="FFFF00"/>
          </a:solidFill>
        </p:grpSpPr>
        <p:sp>
          <p:nvSpPr>
            <p:cNvPr id="51" name="Freeform 4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sk-SK"/>
            </a:p>
          </p:txBody>
        </p:sp>
        <p:sp>
          <p:nvSpPr>
            <p:cNvPr id="52" name="Rectangle 5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r>
                <a:rPr lang="sk-SK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1.1. 2013</a:t>
              </a:r>
              <a:endPara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grpSp>
        <p:nvGrpSpPr>
          <p:cNvPr id="23557" name="Group 6"/>
          <p:cNvGrpSpPr>
            <a:grpSpLocks/>
          </p:cNvGrpSpPr>
          <p:nvPr/>
        </p:nvGrpSpPr>
        <p:grpSpPr bwMode="auto">
          <a:xfrm>
            <a:off x="1135063" y="3141663"/>
            <a:ext cx="1781175" cy="503237"/>
            <a:chOff x="816" y="2081"/>
            <a:chExt cx="1427" cy="671"/>
          </a:xfrm>
        </p:grpSpPr>
        <p:sp>
          <p:nvSpPr>
            <p:cNvPr id="23575" name="Freeform 7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2203 w 1120"/>
                <a:gd name="T1" fmla="*/ 2 h 252"/>
                <a:gd name="T2" fmla="*/ 12148 w 1120"/>
                <a:gd name="T3" fmla="*/ 2 h 252"/>
                <a:gd name="T4" fmla="*/ 11972 w 1120"/>
                <a:gd name="T5" fmla="*/ 2 h 252"/>
                <a:gd name="T6" fmla="*/ 11702 w 1120"/>
                <a:gd name="T7" fmla="*/ 2 h 252"/>
                <a:gd name="T8" fmla="*/ 11312 w 1120"/>
                <a:gd name="T9" fmla="*/ 2 h 252"/>
                <a:gd name="T10" fmla="*/ 10811 w 1120"/>
                <a:gd name="T11" fmla="*/ 2 h 252"/>
                <a:gd name="T12" fmla="*/ 10226 w 1120"/>
                <a:gd name="T13" fmla="*/ 2 h 252"/>
                <a:gd name="T14" fmla="*/ 9543 w 1120"/>
                <a:gd name="T15" fmla="*/ 2 h 252"/>
                <a:gd name="T16" fmla="*/ 8773 w 1120"/>
                <a:gd name="T17" fmla="*/ 2 h 252"/>
                <a:gd name="T18" fmla="*/ 7956 w 1120"/>
                <a:gd name="T19" fmla="*/ 2 h 252"/>
                <a:gd name="T20" fmla="*/ 7037 w 1120"/>
                <a:gd name="T21" fmla="*/ 2 h 252"/>
                <a:gd name="T22" fmla="*/ 6045 w 1120"/>
                <a:gd name="T23" fmla="*/ 2 h 252"/>
                <a:gd name="T24" fmla="*/ 5070 w 1120"/>
                <a:gd name="T25" fmla="*/ 2 h 252"/>
                <a:gd name="T26" fmla="*/ 4174 w 1120"/>
                <a:gd name="T27" fmla="*/ 2 h 252"/>
                <a:gd name="T28" fmla="*/ 3351 w 1120"/>
                <a:gd name="T29" fmla="*/ 2 h 252"/>
                <a:gd name="T30" fmla="*/ 2592 w 1120"/>
                <a:gd name="T31" fmla="*/ 2 h 252"/>
                <a:gd name="T32" fmla="*/ 1947 w 1120"/>
                <a:gd name="T33" fmla="*/ 2 h 252"/>
                <a:gd name="T34" fmla="*/ 1373 w 1120"/>
                <a:gd name="T35" fmla="*/ 2 h 252"/>
                <a:gd name="T36" fmla="*/ 884 w 1120"/>
                <a:gd name="T37" fmla="*/ 2 h 252"/>
                <a:gd name="T38" fmla="*/ 503 w 1120"/>
                <a:gd name="T39" fmla="*/ 2 h 252"/>
                <a:gd name="T40" fmla="*/ 211 w 1120"/>
                <a:gd name="T41" fmla="*/ 2 h 252"/>
                <a:gd name="T42" fmla="*/ 61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6095 w 1120"/>
                <a:gd name="T49" fmla="*/ 0 h 252"/>
                <a:gd name="T50" fmla="*/ 12203 w 1120"/>
                <a:gd name="T51" fmla="*/ 2 h 252"/>
                <a:gd name="T52" fmla="*/ 12203 w 1120"/>
                <a:gd name="T53" fmla="*/ 2 h 252"/>
                <a:gd name="T54" fmla="*/ 12203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C0C0C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sk-SK"/>
            </a:p>
          </p:txBody>
        </p:sp>
        <p:sp>
          <p:nvSpPr>
            <p:cNvPr id="55" name="Rectangle 8"/>
            <p:cNvSpPr>
              <a:spLocks noChangeArrowheads="1"/>
            </p:cNvSpPr>
            <p:nvPr/>
          </p:nvSpPr>
          <p:spPr bwMode="gray">
            <a:xfrm>
              <a:off x="816" y="2081"/>
              <a:ext cx="1427" cy="671"/>
            </a:xfrm>
            <a:prstGeom prst="rect">
              <a:avLst/>
            </a:prstGeom>
            <a:gradFill rotWithShape="1">
              <a:gsLst>
                <a:gs pos="0">
                  <a:srgbClr val="D8755A">
                    <a:gamma/>
                    <a:tint val="51373"/>
                    <a:invGamma/>
                  </a:srgbClr>
                </a:gs>
                <a:gs pos="100000">
                  <a:srgbClr val="D8755A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r>
                <a:rPr lang="sk-SK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31</a:t>
              </a:r>
              <a:r>
                <a:rPr lang="en-US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.12.2015</a:t>
              </a:r>
            </a:p>
          </p:txBody>
        </p:sp>
      </p:grpSp>
      <p:grpSp>
        <p:nvGrpSpPr>
          <p:cNvPr id="23558" name="Group 9"/>
          <p:cNvGrpSpPr>
            <a:grpSpLocks/>
          </p:cNvGrpSpPr>
          <p:nvPr/>
        </p:nvGrpSpPr>
        <p:grpSpPr bwMode="auto">
          <a:xfrm>
            <a:off x="1135063" y="4365625"/>
            <a:ext cx="1724025" cy="576263"/>
            <a:chOff x="816" y="2156"/>
            <a:chExt cx="1440" cy="535"/>
          </a:xfrm>
        </p:grpSpPr>
        <p:sp>
          <p:nvSpPr>
            <p:cNvPr id="23573" name="Freeform 10"/>
            <p:cNvSpPr>
              <a:spLocks/>
            </p:cNvSpPr>
            <p:nvPr/>
          </p:nvSpPr>
          <p:spPr bwMode="gray">
            <a:xfrm>
              <a:off x="980" y="2424"/>
              <a:ext cx="1270" cy="267"/>
            </a:xfrm>
            <a:custGeom>
              <a:avLst/>
              <a:gdLst>
                <a:gd name="T0" fmla="*/ 12203 w 1120"/>
                <a:gd name="T1" fmla="*/ 34 h 252"/>
                <a:gd name="T2" fmla="*/ 12148 w 1120"/>
                <a:gd name="T3" fmla="*/ 34 h 252"/>
                <a:gd name="T4" fmla="*/ 11972 w 1120"/>
                <a:gd name="T5" fmla="*/ 34 h 252"/>
                <a:gd name="T6" fmla="*/ 11702 w 1120"/>
                <a:gd name="T7" fmla="*/ 32 h 252"/>
                <a:gd name="T8" fmla="*/ 11312 w 1120"/>
                <a:gd name="T9" fmla="*/ 30 h 252"/>
                <a:gd name="T10" fmla="*/ 10811 w 1120"/>
                <a:gd name="T11" fmla="*/ 28 h 252"/>
                <a:gd name="T12" fmla="*/ 10226 w 1120"/>
                <a:gd name="T13" fmla="*/ 28 h 252"/>
                <a:gd name="T14" fmla="*/ 9543 w 1120"/>
                <a:gd name="T15" fmla="*/ 28 h 252"/>
                <a:gd name="T16" fmla="*/ 8773 w 1120"/>
                <a:gd name="T17" fmla="*/ 25 h 252"/>
                <a:gd name="T18" fmla="*/ 7956 w 1120"/>
                <a:gd name="T19" fmla="*/ 25 h 252"/>
                <a:gd name="T20" fmla="*/ 7037 w 1120"/>
                <a:gd name="T21" fmla="*/ 25 h 252"/>
                <a:gd name="T22" fmla="*/ 6045 w 1120"/>
                <a:gd name="T23" fmla="*/ 25 h 252"/>
                <a:gd name="T24" fmla="*/ 5070 w 1120"/>
                <a:gd name="T25" fmla="*/ 25 h 252"/>
                <a:gd name="T26" fmla="*/ 4174 w 1120"/>
                <a:gd name="T27" fmla="*/ 25 h 252"/>
                <a:gd name="T28" fmla="*/ 3351 w 1120"/>
                <a:gd name="T29" fmla="*/ 25 h 252"/>
                <a:gd name="T30" fmla="*/ 2592 w 1120"/>
                <a:gd name="T31" fmla="*/ 28 h 252"/>
                <a:gd name="T32" fmla="*/ 1947 w 1120"/>
                <a:gd name="T33" fmla="*/ 28 h 252"/>
                <a:gd name="T34" fmla="*/ 1373 w 1120"/>
                <a:gd name="T35" fmla="*/ 28 h 252"/>
                <a:gd name="T36" fmla="*/ 884 w 1120"/>
                <a:gd name="T37" fmla="*/ 30 h 252"/>
                <a:gd name="T38" fmla="*/ 503 w 1120"/>
                <a:gd name="T39" fmla="*/ 32 h 252"/>
                <a:gd name="T40" fmla="*/ 211 w 1120"/>
                <a:gd name="T41" fmla="*/ 34 h 252"/>
                <a:gd name="T42" fmla="*/ 61 w 1120"/>
                <a:gd name="T43" fmla="*/ 34 h 252"/>
                <a:gd name="T44" fmla="*/ 0 w 1120"/>
                <a:gd name="T45" fmla="*/ 34 h 252"/>
                <a:gd name="T46" fmla="*/ 0 w 1120"/>
                <a:gd name="T47" fmla="*/ 5 h 252"/>
                <a:gd name="T48" fmla="*/ 6095 w 1120"/>
                <a:gd name="T49" fmla="*/ 0 h 252"/>
                <a:gd name="T50" fmla="*/ 12203 w 1120"/>
                <a:gd name="T51" fmla="*/ 5 h 252"/>
                <a:gd name="T52" fmla="*/ 12203 w 1120"/>
                <a:gd name="T53" fmla="*/ 34 h 252"/>
                <a:gd name="T54" fmla="*/ 12203 w 1120"/>
                <a:gd name="T55" fmla="*/ 34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C0C0C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sk-SK"/>
            </a:p>
          </p:txBody>
        </p:sp>
        <p:sp>
          <p:nvSpPr>
            <p:cNvPr id="58" name="Rectangle 11"/>
            <p:cNvSpPr>
              <a:spLocks noChangeArrowheads="1"/>
            </p:cNvSpPr>
            <p:nvPr/>
          </p:nvSpPr>
          <p:spPr bwMode="gray">
            <a:xfrm>
              <a:off x="816" y="2156"/>
              <a:ext cx="1440" cy="401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r>
                <a:rPr lang="en-US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31.12.2018</a:t>
              </a:r>
            </a:p>
          </p:txBody>
        </p:sp>
      </p:grpSp>
      <p:grpSp>
        <p:nvGrpSpPr>
          <p:cNvPr id="23559" name="Group 12"/>
          <p:cNvGrpSpPr>
            <a:grpSpLocks/>
          </p:cNvGrpSpPr>
          <p:nvPr/>
        </p:nvGrpSpPr>
        <p:grpSpPr bwMode="auto">
          <a:xfrm>
            <a:off x="1135063" y="5667375"/>
            <a:ext cx="1724025" cy="482600"/>
            <a:chOff x="816" y="2304"/>
            <a:chExt cx="1440" cy="448"/>
          </a:xfrm>
        </p:grpSpPr>
        <p:sp>
          <p:nvSpPr>
            <p:cNvPr id="23571" name="Freeform 13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2203 w 1120"/>
                <a:gd name="T1" fmla="*/ 2 h 252"/>
                <a:gd name="T2" fmla="*/ 12148 w 1120"/>
                <a:gd name="T3" fmla="*/ 2 h 252"/>
                <a:gd name="T4" fmla="*/ 11972 w 1120"/>
                <a:gd name="T5" fmla="*/ 2 h 252"/>
                <a:gd name="T6" fmla="*/ 11702 w 1120"/>
                <a:gd name="T7" fmla="*/ 2 h 252"/>
                <a:gd name="T8" fmla="*/ 11312 w 1120"/>
                <a:gd name="T9" fmla="*/ 2 h 252"/>
                <a:gd name="T10" fmla="*/ 10811 w 1120"/>
                <a:gd name="T11" fmla="*/ 2 h 252"/>
                <a:gd name="T12" fmla="*/ 10226 w 1120"/>
                <a:gd name="T13" fmla="*/ 2 h 252"/>
                <a:gd name="T14" fmla="*/ 9543 w 1120"/>
                <a:gd name="T15" fmla="*/ 2 h 252"/>
                <a:gd name="T16" fmla="*/ 8773 w 1120"/>
                <a:gd name="T17" fmla="*/ 2 h 252"/>
                <a:gd name="T18" fmla="*/ 7956 w 1120"/>
                <a:gd name="T19" fmla="*/ 2 h 252"/>
                <a:gd name="T20" fmla="*/ 7037 w 1120"/>
                <a:gd name="T21" fmla="*/ 2 h 252"/>
                <a:gd name="T22" fmla="*/ 6045 w 1120"/>
                <a:gd name="T23" fmla="*/ 2 h 252"/>
                <a:gd name="T24" fmla="*/ 5070 w 1120"/>
                <a:gd name="T25" fmla="*/ 2 h 252"/>
                <a:gd name="T26" fmla="*/ 4174 w 1120"/>
                <a:gd name="T27" fmla="*/ 2 h 252"/>
                <a:gd name="T28" fmla="*/ 3351 w 1120"/>
                <a:gd name="T29" fmla="*/ 2 h 252"/>
                <a:gd name="T30" fmla="*/ 2592 w 1120"/>
                <a:gd name="T31" fmla="*/ 2 h 252"/>
                <a:gd name="T32" fmla="*/ 1947 w 1120"/>
                <a:gd name="T33" fmla="*/ 2 h 252"/>
                <a:gd name="T34" fmla="*/ 1373 w 1120"/>
                <a:gd name="T35" fmla="*/ 2 h 252"/>
                <a:gd name="T36" fmla="*/ 884 w 1120"/>
                <a:gd name="T37" fmla="*/ 2 h 252"/>
                <a:gd name="T38" fmla="*/ 503 w 1120"/>
                <a:gd name="T39" fmla="*/ 2 h 252"/>
                <a:gd name="T40" fmla="*/ 211 w 1120"/>
                <a:gd name="T41" fmla="*/ 2 h 252"/>
                <a:gd name="T42" fmla="*/ 61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6095 w 1120"/>
                <a:gd name="T49" fmla="*/ 0 h 252"/>
                <a:gd name="T50" fmla="*/ 12203 w 1120"/>
                <a:gd name="T51" fmla="*/ 2 h 252"/>
                <a:gd name="T52" fmla="*/ 12203 w 1120"/>
                <a:gd name="T53" fmla="*/ 2 h 252"/>
                <a:gd name="T54" fmla="*/ 12203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C0C0C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sk-SK"/>
            </a:p>
          </p:txBody>
        </p:sp>
        <p:sp>
          <p:nvSpPr>
            <p:cNvPr id="61" name="Rectangle 14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folHlink">
                    <a:gamma/>
                    <a:tint val="24314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>
                <a:defRPr/>
              </a:pPr>
              <a:r>
                <a:rPr lang="en-US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31.12.2020</a:t>
              </a:r>
            </a:p>
          </p:txBody>
        </p:sp>
      </p:grpSp>
      <p:cxnSp>
        <p:nvCxnSpPr>
          <p:cNvPr id="23560" name="AutoShape 15"/>
          <p:cNvCxnSpPr>
            <a:cxnSpLocks noChangeShapeType="1"/>
          </p:cNvCxnSpPr>
          <p:nvPr/>
        </p:nvCxnSpPr>
        <p:spPr bwMode="gray">
          <a:xfrm>
            <a:off x="1979613" y="2420938"/>
            <a:ext cx="4762" cy="715962"/>
          </a:xfrm>
          <a:prstGeom prst="straightConnector1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</p:spPr>
      </p:cxnSp>
      <p:cxnSp>
        <p:nvCxnSpPr>
          <p:cNvPr id="23561" name="AutoShape 16"/>
          <p:cNvCxnSpPr>
            <a:cxnSpLocks noChangeShapeType="1"/>
          </p:cNvCxnSpPr>
          <p:nvPr/>
        </p:nvCxnSpPr>
        <p:spPr bwMode="gray">
          <a:xfrm>
            <a:off x="1979613" y="3644900"/>
            <a:ext cx="4762" cy="715963"/>
          </a:xfrm>
          <a:prstGeom prst="straightConnector1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</p:spPr>
      </p:cxnSp>
      <p:cxnSp>
        <p:nvCxnSpPr>
          <p:cNvPr id="23562" name="AutoShape 17"/>
          <p:cNvCxnSpPr>
            <a:cxnSpLocks noChangeShapeType="1"/>
            <a:endCxn id="61" idx="0"/>
          </p:cNvCxnSpPr>
          <p:nvPr/>
        </p:nvCxnSpPr>
        <p:spPr bwMode="gray">
          <a:xfrm>
            <a:off x="1979613" y="4868863"/>
            <a:ext cx="17462" cy="798512"/>
          </a:xfrm>
          <a:prstGeom prst="straightConnector1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</p:spPr>
      </p:cxnSp>
      <p:sp>
        <p:nvSpPr>
          <p:cNvPr id="23563" name="Line 18"/>
          <p:cNvSpPr>
            <a:spLocks noChangeShapeType="1"/>
          </p:cNvSpPr>
          <p:nvPr/>
        </p:nvSpPr>
        <p:spPr bwMode="auto">
          <a:xfrm>
            <a:off x="2051050" y="2565400"/>
            <a:ext cx="5943600" cy="0"/>
          </a:xfrm>
          <a:prstGeom prst="line">
            <a:avLst/>
          </a:prstGeom>
          <a:noFill/>
          <a:ln w="38100" cap="rnd">
            <a:solidFill>
              <a:srgbClr val="5F5F5F"/>
            </a:solidFill>
            <a:prstDash val="sysDot"/>
            <a:round/>
            <a:headEnd/>
            <a:tailEnd type="oval" w="med" len="med"/>
          </a:ln>
        </p:spPr>
        <p:txBody>
          <a:bodyPr/>
          <a:lstStyle/>
          <a:p>
            <a:endParaRPr lang="sk-SK"/>
          </a:p>
        </p:txBody>
      </p:sp>
      <p:sp>
        <p:nvSpPr>
          <p:cNvPr id="23564" name="Line 19"/>
          <p:cNvSpPr>
            <a:spLocks noChangeShapeType="1"/>
          </p:cNvSpPr>
          <p:nvPr/>
        </p:nvSpPr>
        <p:spPr bwMode="auto">
          <a:xfrm>
            <a:off x="2049463" y="4195763"/>
            <a:ext cx="5943600" cy="0"/>
          </a:xfrm>
          <a:prstGeom prst="line">
            <a:avLst/>
          </a:prstGeom>
          <a:noFill/>
          <a:ln w="38100" cap="rnd">
            <a:solidFill>
              <a:srgbClr val="5F5F5F"/>
            </a:solidFill>
            <a:prstDash val="sysDot"/>
            <a:round/>
            <a:headEnd/>
            <a:tailEnd type="oval" w="med" len="med"/>
          </a:ln>
        </p:spPr>
        <p:txBody>
          <a:bodyPr/>
          <a:lstStyle/>
          <a:p>
            <a:endParaRPr lang="sk-SK"/>
          </a:p>
        </p:txBody>
      </p:sp>
      <p:sp>
        <p:nvSpPr>
          <p:cNvPr id="23565" name="Line 20"/>
          <p:cNvSpPr>
            <a:spLocks noChangeShapeType="1"/>
          </p:cNvSpPr>
          <p:nvPr/>
        </p:nvSpPr>
        <p:spPr bwMode="auto">
          <a:xfrm>
            <a:off x="2049463" y="5316538"/>
            <a:ext cx="5943600" cy="0"/>
          </a:xfrm>
          <a:prstGeom prst="line">
            <a:avLst/>
          </a:prstGeom>
          <a:noFill/>
          <a:ln w="38100" cap="rnd">
            <a:solidFill>
              <a:srgbClr val="5F5F5F"/>
            </a:solidFill>
            <a:prstDash val="sysDot"/>
            <a:round/>
            <a:headEnd/>
            <a:tailEnd type="oval" w="med" len="med"/>
          </a:ln>
        </p:spPr>
        <p:txBody>
          <a:bodyPr/>
          <a:lstStyle/>
          <a:p>
            <a:endParaRPr lang="sk-SK"/>
          </a:p>
        </p:txBody>
      </p:sp>
      <p:sp>
        <p:nvSpPr>
          <p:cNvPr id="23566" name="Text Box 21"/>
          <p:cNvSpPr txBox="1">
            <a:spLocks noChangeArrowheads="1"/>
          </p:cNvSpPr>
          <p:nvPr/>
        </p:nvSpPr>
        <p:spPr bwMode="auto">
          <a:xfrm>
            <a:off x="3344863" y="1916113"/>
            <a:ext cx="44640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sk-SK">
                <a:solidFill>
                  <a:srgbClr val="003618"/>
                </a:solidFill>
              </a:rPr>
              <a:t>nízkoenergetická úroveň výstavby pre nové aj obnovované budovy (horná hranica triedy B)</a:t>
            </a:r>
          </a:p>
        </p:txBody>
      </p:sp>
      <p:sp>
        <p:nvSpPr>
          <p:cNvPr id="23567" name="Text Box 22"/>
          <p:cNvSpPr txBox="1">
            <a:spLocks noChangeArrowheads="1"/>
          </p:cNvSpPr>
          <p:nvPr/>
        </p:nvSpPr>
        <p:spPr bwMode="auto">
          <a:xfrm>
            <a:off x="3309938" y="2636838"/>
            <a:ext cx="545782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k-SK">
                <a:solidFill>
                  <a:srgbClr val="003618"/>
                </a:solidFill>
              </a:rPr>
              <a:t>ultranízkoenergetická úroveň výstavby pre všetky </a:t>
            </a:r>
          </a:p>
          <a:p>
            <a:r>
              <a:rPr lang="sk-SK">
                <a:solidFill>
                  <a:srgbClr val="003618"/>
                </a:solidFill>
              </a:rPr>
              <a:t>nové budovy, pre obnovované budovy za predpokladu </a:t>
            </a:r>
          </a:p>
          <a:p>
            <a:r>
              <a:rPr lang="sk-SK">
                <a:solidFill>
                  <a:srgbClr val="003618"/>
                </a:solidFill>
              </a:rPr>
              <a:t>splnenia úrovní nákladovej optimálnosti minimálnych </a:t>
            </a:r>
          </a:p>
          <a:p>
            <a:r>
              <a:rPr lang="sk-SK">
                <a:solidFill>
                  <a:srgbClr val="003618"/>
                </a:solidFill>
              </a:rPr>
              <a:t>požiadaviek na energetickú hospodárnosť budov (horná </a:t>
            </a:r>
          </a:p>
          <a:p>
            <a:r>
              <a:rPr lang="sk-SK">
                <a:solidFill>
                  <a:srgbClr val="003618"/>
                </a:solidFill>
              </a:rPr>
              <a:t>Hranica triedy A1)</a:t>
            </a:r>
          </a:p>
        </p:txBody>
      </p:sp>
      <p:sp>
        <p:nvSpPr>
          <p:cNvPr id="23568" name="Text Box 23"/>
          <p:cNvSpPr txBox="1">
            <a:spLocks noChangeArrowheads="1"/>
          </p:cNvSpPr>
          <p:nvPr/>
        </p:nvSpPr>
        <p:spPr bwMode="auto">
          <a:xfrm>
            <a:off x="3344863" y="4292600"/>
            <a:ext cx="52927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k-SK">
                <a:solidFill>
                  <a:srgbClr val="003618"/>
                </a:solidFill>
              </a:rPr>
              <a:t>energetická úroveň budov s takmer nulovou potrebou </a:t>
            </a:r>
          </a:p>
          <a:p>
            <a:r>
              <a:rPr lang="sk-SK">
                <a:solidFill>
                  <a:srgbClr val="003618"/>
                </a:solidFill>
              </a:rPr>
              <a:t>energie, ktoré užívajú a vlastnia  orgány verejnej moci </a:t>
            </a:r>
          </a:p>
          <a:p>
            <a:r>
              <a:rPr lang="sk-SK">
                <a:solidFill>
                  <a:srgbClr val="003618"/>
                </a:solidFill>
              </a:rPr>
              <a:t>(horná hranica triedy A0) </a:t>
            </a:r>
          </a:p>
        </p:txBody>
      </p:sp>
      <p:sp>
        <p:nvSpPr>
          <p:cNvPr id="23569" name="Text Box 24"/>
          <p:cNvSpPr txBox="1">
            <a:spLocks noChangeArrowheads="1"/>
          </p:cNvSpPr>
          <p:nvPr/>
        </p:nvSpPr>
        <p:spPr bwMode="auto">
          <a:xfrm>
            <a:off x="3344863" y="5541963"/>
            <a:ext cx="56769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k-SK">
                <a:solidFill>
                  <a:srgbClr val="003618"/>
                </a:solidFill>
              </a:rPr>
              <a:t>energetická úroveň budov s takmer nulovou potrebou</a:t>
            </a:r>
          </a:p>
          <a:p>
            <a:r>
              <a:rPr lang="sk-SK">
                <a:solidFill>
                  <a:srgbClr val="003618"/>
                </a:solidFill>
              </a:rPr>
              <a:t>energie, pre všetky nové budovy  (horná hranica triedy A0)</a:t>
            </a:r>
          </a:p>
        </p:txBody>
      </p:sp>
      <p:cxnSp>
        <p:nvCxnSpPr>
          <p:cNvPr id="27" name="Rovná spojnica 26"/>
          <p:cNvCxnSpPr/>
          <p:nvPr/>
        </p:nvCxnSpPr>
        <p:spPr>
          <a:xfrm>
            <a:off x="1979613" y="4076700"/>
            <a:ext cx="17462" cy="3032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2800" b="1" smtClean="0">
                <a:solidFill>
                  <a:srgbClr val="0070C0"/>
                </a:solidFill>
                <a:latin typeface="Calibri" pitchFamily="34" charset="0"/>
              </a:rPr>
              <a:t>Stratégia obnovy fondu bytových a nebytových budov v Slovenskej republike</a:t>
            </a:r>
          </a:p>
        </p:txBody>
      </p:sp>
      <p:sp>
        <p:nvSpPr>
          <p:cNvPr id="24579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000" smtClean="0"/>
              <a:t>vyplynula zo Smernice 2012/27/EÚ o energetickej efektívnosti budov, kde v čl. 4 sa ukladá členským štátom stanoviť  dlhodobu stratégiu za účelom uvoľnenia investícií do obnovy vnútroštátneho fondu bytových a nebytových bodov,</a:t>
            </a:r>
          </a:p>
          <a:p>
            <a:r>
              <a:rPr lang="sk-SK" sz="2000" smtClean="0"/>
              <a:t>od 1.1.2014 ma každý členský štát zabezpečiť obnovu 3 % z celkovej podlahovej plochy vykurovaných a/alebo chladených budov, ktoré vlastnia a využívajú ústredné organy štátnej správy tak, aby dosiahli aspoň minimálne požiadavky na energetickú hospodárnosť stanovené príslušným členským štátom podľa čl. 4 Smernice 2010/31/EÚ o energetickej hospodárnosti budov,</a:t>
            </a:r>
          </a:p>
          <a:p>
            <a:r>
              <a:rPr lang="sk-SK" sz="2000" smtClean="0"/>
              <a:t>V súčasnosti je v štádiu tvorby a bude predložená na rokovanie vlády SR, </a:t>
            </a:r>
          </a:p>
        </p:txBody>
      </p:sp>
      <p:pic>
        <p:nvPicPr>
          <p:cNvPr id="24580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600" smtClean="0">
                <a:solidFill>
                  <a:srgbClr val="336600"/>
                </a:solidFill>
                <a:latin typeface="Calibri" pitchFamily="34" charset="0"/>
              </a:rPr>
              <a:t>Projekt  BUILD UP Skills</a:t>
            </a:r>
          </a:p>
        </p:txBody>
      </p:sp>
      <p:sp>
        <p:nvSpPr>
          <p:cNvPr id="25603" name="Zástupný symbol obsahu 2"/>
          <p:cNvSpPr>
            <a:spLocks noGrp="1"/>
          </p:cNvSpPr>
          <p:nvPr>
            <p:ph idx="1"/>
          </p:nvPr>
        </p:nvSpPr>
        <p:spPr>
          <a:xfrm>
            <a:off x="457200" y="1989138"/>
            <a:ext cx="8229600" cy="4137025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sk-SK" sz="2000" smtClean="0"/>
              <a:t>Iniciatíva zriadená Európskou Komisiou v r. 2011 v rámci programu Inteligentná energia Európa(IEE II),</a:t>
            </a:r>
          </a:p>
          <a:p>
            <a:pPr>
              <a:buFont typeface="Wingdings" pitchFamily="2" charset="2"/>
              <a:buChar char="Ø"/>
            </a:pPr>
            <a:r>
              <a:rPr lang="sk-SK" sz="2000" smtClean="0"/>
              <a:t>Cieľom iniciatívy je pripraviť pracovnú silu v sektore budov na splnenie cieľov 20/20/20 tak, ako sú uvedené v stratégii Energia 2020 a predstavujú:</a:t>
            </a:r>
          </a:p>
          <a:p>
            <a:pPr>
              <a:buFont typeface="Wingdings" pitchFamily="2" charset="2"/>
              <a:buChar char="§"/>
            </a:pPr>
            <a:r>
              <a:rPr lang="sk-SK" sz="2000" smtClean="0"/>
              <a:t>znížiť spotrebu energie do roku 2020 o 20% v porovnaní so základným scenárom, </a:t>
            </a:r>
          </a:p>
          <a:p>
            <a:pPr>
              <a:buFont typeface="Wingdings" pitchFamily="2" charset="2"/>
              <a:buChar char="§"/>
            </a:pPr>
            <a:r>
              <a:rPr lang="sk-SK" sz="2000" smtClean="0"/>
              <a:t>dosiahnuť podiel obnoviteľných zdrojov energie 20% na hrubej konečnej spotrebe,</a:t>
            </a:r>
          </a:p>
          <a:p>
            <a:pPr>
              <a:buFont typeface="Wingdings" pitchFamily="2" charset="2"/>
              <a:buChar char="§"/>
            </a:pPr>
            <a:r>
              <a:rPr lang="sk-SK" sz="2000" smtClean="0"/>
              <a:t>znížiť emisie skleníkových plynov najmenej o 20 % v porovnaní s úrovňami z roku 1990,</a:t>
            </a:r>
          </a:p>
          <a:p>
            <a:pPr>
              <a:buFontTx/>
              <a:buNone/>
            </a:pPr>
            <a:r>
              <a:rPr lang="sk-SK" sz="2000" smtClean="0"/>
              <a:t> </a:t>
            </a:r>
          </a:p>
        </p:txBody>
      </p:sp>
      <p:pic>
        <p:nvPicPr>
          <p:cNvPr id="25604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600" smtClean="0">
                <a:solidFill>
                  <a:srgbClr val="FFC000"/>
                </a:solidFill>
                <a:latin typeface="Calibri" pitchFamily="34" charset="0"/>
              </a:rPr>
              <a:t>NÁRODNÁ KVALIFIKAČNÁ PLATFORMA</a:t>
            </a:r>
          </a:p>
        </p:txBody>
      </p:sp>
      <p:sp>
        <p:nvSpPr>
          <p:cNvPr id="26627" name="Zástupný symbol obsahu 2"/>
          <p:cNvSpPr>
            <a:spLocks noGrp="1"/>
          </p:cNvSpPr>
          <p:nvPr>
            <p:ph idx="1"/>
          </p:nvPr>
        </p:nvSpPr>
        <p:spPr>
          <a:xfrm>
            <a:off x="457200" y="1989138"/>
            <a:ext cx="8229600" cy="4137025"/>
          </a:xfrm>
        </p:spPr>
        <p:txBody>
          <a:bodyPr/>
          <a:lstStyle/>
          <a:p>
            <a:pPr marL="514350" indent="-514350">
              <a:buFontTx/>
              <a:buAutoNum type="arabicPeriod"/>
            </a:pPr>
            <a:r>
              <a:rPr lang="sk-SK" sz="2800" smtClean="0">
                <a:solidFill>
                  <a:srgbClr val="00B050"/>
                </a:solidFill>
              </a:rPr>
              <a:t>Úroveň – konzorcium tvorené: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sk-SK" sz="1800" smtClean="0">
                <a:solidFill>
                  <a:srgbClr val="00B050"/>
                </a:solidFill>
              </a:rPr>
              <a:t>Zväz stavebných podnikateľov Slovenska (ZSPS),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sk-SK" sz="1800" smtClean="0">
                <a:solidFill>
                  <a:srgbClr val="00B050"/>
                </a:solidFill>
              </a:rPr>
              <a:t>Slovenská inovačná a energetická agentúra (SIEA),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sk-SK" sz="1800" smtClean="0">
                <a:solidFill>
                  <a:srgbClr val="00B050"/>
                </a:solidFill>
              </a:rPr>
              <a:t>Ústav vzdelávania a služieb, s.r.o. (ÚVS),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sk-SK" sz="1800" smtClean="0">
                <a:solidFill>
                  <a:srgbClr val="00B050"/>
                </a:solidFill>
              </a:rPr>
              <a:t>EkoFond, neinvestičný fond zriadený SPP,</a:t>
            </a:r>
          </a:p>
          <a:p>
            <a:pPr marL="514350" indent="-514350">
              <a:buFont typeface="Courier New" pitchFamily="49" charset="0"/>
              <a:buChar char="o"/>
            </a:pPr>
            <a:r>
              <a:rPr lang="sk-SK" sz="1800" smtClean="0">
                <a:solidFill>
                  <a:srgbClr val="00B050"/>
                </a:solidFill>
              </a:rPr>
              <a:t>Technický a skúšobný ústav stavebný n.o. (TSÚS).</a:t>
            </a:r>
          </a:p>
          <a:p>
            <a:pPr marL="514350" indent="-514350">
              <a:buFontTx/>
              <a:buAutoNum type="arabicPeriod" startAt="2"/>
            </a:pPr>
            <a:r>
              <a:rPr lang="sk-SK" sz="2800" smtClean="0">
                <a:solidFill>
                  <a:srgbClr val="0070C0"/>
                </a:solidFill>
              </a:rPr>
              <a:t>Úroveň – členovia NKP a podporovatelia:</a:t>
            </a:r>
          </a:p>
          <a:p>
            <a:pPr marL="514350" indent="-514350">
              <a:buFont typeface="Wingdings" pitchFamily="2" charset="2"/>
              <a:buChar char="§"/>
            </a:pPr>
            <a:r>
              <a:rPr lang="sk-SK" sz="1800" smtClean="0">
                <a:solidFill>
                  <a:srgbClr val="0070C0"/>
                </a:solidFill>
              </a:rPr>
              <a:t>Výkonná moc štátu – ministerstvá </a:t>
            </a:r>
          </a:p>
          <a:p>
            <a:pPr marL="514350" indent="-514350">
              <a:buFont typeface="Wingdings" pitchFamily="2" charset="2"/>
              <a:buChar char="§"/>
            </a:pPr>
            <a:r>
              <a:rPr lang="sk-SK" sz="1800" smtClean="0">
                <a:solidFill>
                  <a:srgbClr val="0070C0"/>
                </a:solidFill>
              </a:rPr>
              <a:t>Odborné združenia a organizácie</a:t>
            </a:r>
          </a:p>
          <a:p>
            <a:pPr marL="514350" indent="-514350">
              <a:buFont typeface="Wingdings" pitchFamily="2" charset="2"/>
              <a:buChar char="§"/>
            </a:pPr>
            <a:r>
              <a:rPr lang="sk-SK" sz="1800" smtClean="0">
                <a:solidFill>
                  <a:srgbClr val="0070C0"/>
                </a:solidFill>
              </a:rPr>
              <a:t>Vzdelávacie organizácie</a:t>
            </a:r>
          </a:p>
        </p:txBody>
      </p:sp>
      <p:pic>
        <p:nvPicPr>
          <p:cNvPr id="26628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2916238" y="333375"/>
            <a:ext cx="2951162" cy="12239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k-SK" sz="3200" dirty="0">
                <a:solidFill>
                  <a:srgbClr val="FF0000"/>
                </a:solidFill>
              </a:rPr>
              <a:t>PRÍPRAVNÁ FÁZA</a:t>
            </a:r>
          </a:p>
        </p:txBody>
      </p:sp>
      <p:sp>
        <p:nvSpPr>
          <p:cNvPr id="10" name="Obdĺžnik 9"/>
          <p:cNvSpPr/>
          <p:nvPr/>
        </p:nvSpPr>
        <p:spPr>
          <a:xfrm>
            <a:off x="395288" y="2420938"/>
            <a:ext cx="2232025" cy="22320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sp>
        <p:nvSpPr>
          <p:cNvPr id="12" name="Obdĺžnik 11"/>
          <p:cNvSpPr/>
          <p:nvPr/>
        </p:nvSpPr>
        <p:spPr>
          <a:xfrm>
            <a:off x="3132138" y="2420938"/>
            <a:ext cx="2519362" cy="22320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sp>
        <p:nvSpPr>
          <p:cNvPr id="13" name="Obdĺžnik 12"/>
          <p:cNvSpPr/>
          <p:nvPr/>
        </p:nvSpPr>
        <p:spPr>
          <a:xfrm>
            <a:off x="6084888" y="2420938"/>
            <a:ext cx="2663825" cy="22320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sp>
        <p:nvSpPr>
          <p:cNvPr id="27654" name="BlokTextu 13"/>
          <p:cNvSpPr txBox="1">
            <a:spLocks noChangeArrowheads="1"/>
          </p:cNvSpPr>
          <p:nvPr/>
        </p:nvSpPr>
        <p:spPr bwMode="auto">
          <a:xfrm>
            <a:off x="539750" y="2636838"/>
            <a:ext cx="19446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k-SK" sz="2000"/>
              <a:t>Analýza národného status quo - Slovensko</a:t>
            </a:r>
          </a:p>
        </p:txBody>
      </p:sp>
      <p:sp>
        <p:nvSpPr>
          <p:cNvPr id="27655" name="BlokTextu 15"/>
          <p:cNvSpPr txBox="1">
            <a:spLocks noChangeArrowheads="1"/>
          </p:cNvSpPr>
          <p:nvPr/>
        </p:nvSpPr>
        <p:spPr bwMode="auto">
          <a:xfrm>
            <a:off x="6227763" y="2565400"/>
            <a:ext cx="2447925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k-SK" sz="2000"/>
              <a:t>Stratégia vytvorenia a zavedenia komplexného systému ďalšieho vzdelávania v sektore budov</a:t>
            </a:r>
          </a:p>
          <a:p>
            <a:endParaRPr lang="sk-SK"/>
          </a:p>
        </p:txBody>
      </p:sp>
      <p:sp>
        <p:nvSpPr>
          <p:cNvPr id="27656" name="BlokTextu 16"/>
          <p:cNvSpPr txBox="1">
            <a:spLocks noChangeArrowheads="1"/>
          </p:cNvSpPr>
          <p:nvPr/>
        </p:nvSpPr>
        <p:spPr bwMode="auto">
          <a:xfrm>
            <a:off x="3348038" y="3357563"/>
            <a:ext cx="20875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k-SK" sz="2000"/>
              <a:t>Cestovná mapa</a:t>
            </a:r>
          </a:p>
        </p:txBody>
      </p:sp>
      <p:sp>
        <p:nvSpPr>
          <p:cNvPr id="19" name="Šípka doprava 18"/>
          <p:cNvSpPr/>
          <p:nvPr/>
        </p:nvSpPr>
        <p:spPr>
          <a:xfrm>
            <a:off x="2627313" y="3141663"/>
            <a:ext cx="504825" cy="9350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sp>
        <p:nvSpPr>
          <p:cNvPr id="24" name="Šípka doprava 23"/>
          <p:cNvSpPr/>
          <p:nvPr/>
        </p:nvSpPr>
        <p:spPr>
          <a:xfrm>
            <a:off x="5651500" y="3141663"/>
            <a:ext cx="433388" cy="9350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sp>
        <p:nvSpPr>
          <p:cNvPr id="30" name="Obdĺžnik 29"/>
          <p:cNvSpPr/>
          <p:nvPr/>
        </p:nvSpPr>
        <p:spPr>
          <a:xfrm>
            <a:off x="1187450" y="5445125"/>
            <a:ext cx="4321175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sp>
        <p:nvSpPr>
          <p:cNvPr id="27660" name="BlokTextu 30"/>
          <p:cNvSpPr txBox="1">
            <a:spLocks noChangeArrowheads="1"/>
          </p:cNvSpPr>
          <p:nvPr/>
        </p:nvSpPr>
        <p:spPr bwMode="auto">
          <a:xfrm>
            <a:off x="1403350" y="5516563"/>
            <a:ext cx="388937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k-SK" sz="3200">
                <a:solidFill>
                  <a:srgbClr val="7030A0"/>
                </a:solidFill>
              </a:rPr>
              <a:t>Fáza realizačná</a:t>
            </a:r>
          </a:p>
        </p:txBody>
      </p:sp>
      <p:cxnSp>
        <p:nvCxnSpPr>
          <p:cNvPr id="16" name="Rovná spojovacia šípka 15"/>
          <p:cNvCxnSpPr>
            <a:stCxn id="3" idx="2"/>
            <a:endCxn id="10" idx="0"/>
          </p:cNvCxnSpPr>
          <p:nvPr/>
        </p:nvCxnSpPr>
        <p:spPr>
          <a:xfrm flipH="1">
            <a:off x="1511300" y="1557338"/>
            <a:ext cx="2881313" cy="863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Rovná spojovacia šípka 17"/>
          <p:cNvCxnSpPr>
            <a:stCxn id="3" idx="2"/>
            <a:endCxn id="12" idx="0"/>
          </p:cNvCxnSpPr>
          <p:nvPr/>
        </p:nvCxnSpPr>
        <p:spPr>
          <a:xfrm flipH="1">
            <a:off x="4392613" y="1557338"/>
            <a:ext cx="0" cy="863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Rovná spojovacia šípka 25"/>
          <p:cNvCxnSpPr>
            <a:stCxn id="3" idx="2"/>
            <a:endCxn id="13" idx="0"/>
          </p:cNvCxnSpPr>
          <p:nvPr/>
        </p:nvCxnSpPr>
        <p:spPr>
          <a:xfrm>
            <a:off x="4392613" y="1557338"/>
            <a:ext cx="3024187" cy="863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7664" name="Picture 9" descr="mindop52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Šípka ohnutá nahor 21"/>
          <p:cNvSpPr/>
          <p:nvPr/>
        </p:nvSpPr>
        <p:spPr>
          <a:xfrm rot="16200000" flipH="1">
            <a:off x="5868194" y="4293394"/>
            <a:ext cx="1512887" cy="2232025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Obrázok 2" descr="http://institutechildrenslit.net/Writers-First-Aid-blog/wp-content/uploads/2011/01/finis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29388" y="3213100"/>
            <a:ext cx="2546350" cy="30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9" descr="mindop52_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323013"/>
            <a:ext cx="91440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Výbuch 2 4"/>
          <p:cNvSpPr/>
          <p:nvPr/>
        </p:nvSpPr>
        <p:spPr>
          <a:xfrm>
            <a:off x="250825" y="765175"/>
            <a:ext cx="7920038" cy="3743325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k-SK" sz="3600" dirty="0">
                <a:solidFill>
                  <a:srgbClr val="FF0000"/>
                </a:solidFill>
              </a:rPr>
              <a:t>Ďakujem za pozornosť</a:t>
            </a:r>
          </a:p>
          <a:p>
            <a:pPr algn="ctr">
              <a:defRPr/>
            </a:pPr>
            <a:endParaRPr lang="sk-SK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Predvolený návrh">
  <a:themeElements>
    <a:clrScheme name="Predvolený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dvolený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dvolený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dvolený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dvolený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dvolený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dvolený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dvolený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dvolený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dvolený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dvolený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dvolený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dvolený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dvolený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1861</TotalTime>
  <Words>995</Words>
  <Application>Microsoft Office PowerPoint</Application>
  <PresentationFormat>On-screen Show (4:3)</PresentationFormat>
  <Paragraphs>243</Paragraphs>
  <Slides>27</Slides>
  <Notes>27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27</vt:i4>
      </vt:variant>
    </vt:vector>
  </HeadingPairs>
  <TitlesOfParts>
    <vt:vector size="33" baseType="lpstr">
      <vt:lpstr>Calibri</vt:lpstr>
      <vt:lpstr>Arial</vt:lpstr>
      <vt:lpstr>Wingdings</vt:lpstr>
      <vt:lpstr>Times New Roman</vt:lpstr>
      <vt:lpstr>Courier New</vt:lpstr>
      <vt:lpstr>Predvolený návrh</vt:lpstr>
      <vt:lpstr>Legislatívny a koncepčný rámec energetickej hospodárnosti budov</vt:lpstr>
      <vt:lpstr>Snímka 2</vt:lpstr>
      <vt:lpstr>Snímka 3</vt:lpstr>
      <vt:lpstr>Snímka 4</vt:lpstr>
      <vt:lpstr>Snímka 5</vt:lpstr>
      <vt:lpstr>Snímka 6</vt:lpstr>
      <vt:lpstr>Snímka 7</vt:lpstr>
      <vt:lpstr>Snímka 8</vt:lpstr>
      <vt:lpstr>Snímka 9</vt:lpstr>
      <vt:lpstr>Snímka 10</vt:lpstr>
      <vt:lpstr>Snímka 11</vt:lpstr>
      <vt:lpstr>Aktualizácia Koncepcie energetickej hospodárnosti budov do roku 2010 s výhľadom do roku 2020“ </vt:lpstr>
      <vt:lpstr>Obsah aktualizácie</vt:lpstr>
      <vt:lpstr>ČO JE TO NÁRODNÝ PLÁN ? </vt:lpstr>
      <vt:lpstr>Snímka 15</vt:lpstr>
      <vt:lpstr>Plnenie energetického kritéria pre jednotlivé energetické úrovne výstavby</vt:lpstr>
      <vt:lpstr>Postupné sprísňovanie požiadaviek na tepelnotechnické vlastnosti stavebných konštrukcií v W/(m2.K) </vt:lpstr>
      <vt:lpstr>Kritéria pre dosiahnutie parametrov TNB </vt:lpstr>
      <vt:lpstr>Za energiu z OZE v budove alebo v jej blízkosti sa považuje len energia zo zariadení umiestnených</vt:lpstr>
      <vt:lpstr>Podmienky diferencovaného prístupu pre existujúce budovy </vt:lpstr>
      <vt:lpstr> </vt:lpstr>
      <vt:lpstr>Časové horizonty pre dosiahnutie jednotlivých energetických úrovní výstavby budov</vt:lpstr>
      <vt:lpstr>Stratégia obnovy fondu bytových a nebytových budov v Slovenskej republike</vt:lpstr>
      <vt:lpstr>Projekt  BUILD UP Skills</vt:lpstr>
      <vt:lpstr>NÁRODNÁ KVALIFIKAČNÁ PLATFORMA</vt:lpstr>
      <vt:lpstr>Snímka 26</vt:lpstr>
      <vt:lpstr>Snímka 27</vt:lpstr>
    </vt:vector>
  </TitlesOfParts>
  <Company>domácnosť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Ministerstvo</dc:title>
  <dc:creator>Lukáš Lučenič</dc:creator>
  <cp:lastModifiedBy>cernak</cp:lastModifiedBy>
  <cp:revision>130</cp:revision>
  <dcterms:created xsi:type="dcterms:W3CDTF">2010-11-27T18:40:53Z</dcterms:created>
  <dcterms:modified xsi:type="dcterms:W3CDTF">2014-03-24T14:30:46Z</dcterms:modified>
</cp:coreProperties>
</file>