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3" r:id="rId1"/>
  </p:sldMasterIdLst>
  <p:handoutMasterIdLst>
    <p:handoutMasterId r:id="rId17"/>
  </p:handoutMasterIdLst>
  <p:sldIdLst>
    <p:sldId id="256" r:id="rId2"/>
    <p:sldId id="270" r:id="rId3"/>
    <p:sldId id="271" r:id="rId4"/>
    <p:sldId id="258" r:id="rId5"/>
    <p:sldId id="268" r:id="rId6"/>
    <p:sldId id="259" r:id="rId7"/>
    <p:sldId id="260" r:id="rId8"/>
    <p:sldId id="261" r:id="rId9"/>
    <p:sldId id="262" r:id="rId10"/>
    <p:sldId id="263" r:id="rId11"/>
    <p:sldId id="264" r:id="rId12"/>
    <p:sldId id="266" r:id="rId13"/>
    <p:sldId id="269" r:id="rId14"/>
    <p:sldId id="267" r:id="rId15"/>
    <p:sldId id="265" r:id="rId16"/>
  </p:sldIdLst>
  <p:sldSz cx="9144000" cy="6858000" type="screen4x3"/>
  <p:notesSz cx="6799263" cy="99853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FC6A"/>
    <a:srgbClr val="F9676A"/>
    <a:srgbClr val="FA7679"/>
    <a:srgbClr val="F84E52"/>
    <a:srgbClr val="E9090E"/>
    <a:srgbClr val="F20062"/>
    <a:srgbClr val="99FF66"/>
    <a:srgbClr val="FF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3" d="100"/>
          <a:sy n="93" d="100"/>
        </p:scale>
        <p:origin x="-71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sk-SK"/>
          </a:p>
        </p:txBody>
      </p:sp>
      <p:sp>
        <p:nvSpPr>
          <p:cNvPr id="28675" name="Rectangle 3"/>
          <p:cNvSpPr>
            <a:spLocks noGrp="1" noChangeArrowheads="1"/>
          </p:cNvSpPr>
          <p:nvPr>
            <p:ph type="dt" sz="quarter" idx="1"/>
          </p:nvPr>
        </p:nvSpPr>
        <p:spPr bwMode="auto">
          <a:xfrm>
            <a:off x="3851275" y="0"/>
            <a:ext cx="2946400" cy="500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66C3FEDD-B61F-4C2A-B01A-C00F0E86CC02}" type="datetimeFigureOut">
              <a:rPr lang="sk-SK"/>
              <a:pPr/>
              <a:t>24. 10. 2016</a:t>
            </a:fld>
            <a:endParaRPr lang="sk-SK"/>
          </a:p>
        </p:txBody>
      </p:sp>
      <p:sp>
        <p:nvSpPr>
          <p:cNvPr id="28676" name="Rectangle 4"/>
          <p:cNvSpPr>
            <a:spLocks noGrp="1" noChangeArrowheads="1"/>
          </p:cNvSpPr>
          <p:nvPr>
            <p:ph type="ftr" sz="quarter" idx="2"/>
          </p:nvPr>
        </p:nvSpPr>
        <p:spPr bwMode="auto">
          <a:xfrm>
            <a:off x="0" y="9483725"/>
            <a:ext cx="2946400"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sk-SK"/>
          </a:p>
        </p:txBody>
      </p:sp>
      <p:sp>
        <p:nvSpPr>
          <p:cNvPr id="28677" name="Rectangle 5"/>
          <p:cNvSpPr>
            <a:spLocks noGrp="1" noChangeArrowheads="1"/>
          </p:cNvSpPr>
          <p:nvPr>
            <p:ph type="sldNum" sz="quarter" idx="3"/>
          </p:nvPr>
        </p:nvSpPr>
        <p:spPr bwMode="auto">
          <a:xfrm>
            <a:off x="3851275" y="9483725"/>
            <a:ext cx="2946400" cy="5000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520BAB3-5756-4274-AD6A-9D4D271CC3B7}" type="slidenum">
              <a:rPr lang="sk-SK"/>
              <a:pPr/>
              <a:t>‹#›</a:t>
            </a:fld>
            <a:endParaRPr lang="sk-SK"/>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0B5FE0D2-8179-4BE3-8397-25E1CFA3A7B8}" type="datetimeFigureOut">
              <a:rPr lang="en-GB"/>
              <a:pPr>
                <a:defRPr/>
              </a:pPr>
              <a:t>24/10/2016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123931F-2F3D-4E18-AC96-7111AE897820}"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2A422D5-286B-46FF-8B4B-B33943C9465C}" type="datetimeFigureOut">
              <a:rPr lang="en-GB"/>
              <a:pPr>
                <a:defRPr/>
              </a:pPr>
              <a:t>24/10/2016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7234E23-1C48-4E65-B9A3-3D08D9D541DE}"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F1CCAC8-7A27-4DA9-BC80-48F67E613E27}" type="datetimeFigureOut">
              <a:rPr lang="en-GB"/>
              <a:pPr>
                <a:defRPr/>
              </a:pPr>
              <a:t>24/10/2016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8869855-136D-4DBC-AC95-0E1A836FE1CF}"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05D4881-3861-443B-80AB-6001B6FD3B32}" type="datetimeFigureOut">
              <a:rPr lang="en-GB"/>
              <a:pPr>
                <a:defRPr/>
              </a:pPr>
              <a:t>24/10/2016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4ED55EF-CDD8-4059-9CE8-B401AD0812F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6CB2B4-05CB-479A-90F6-66EDE4198221}" type="datetimeFigureOut">
              <a:rPr lang="en-GB"/>
              <a:pPr>
                <a:defRPr/>
              </a:pPr>
              <a:t>24/10/2016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610BFD5-2815-4926-B674-169F08060FE7}"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2ECD1A78-FFFF-4BFA-A126-578D407F92AF}" type="datetimeFigureOut">
              <a:rPr lang="en-GB"/>
              <a:pPr>
                <a:defRPr/>
              </a:pPr>
              <a:t>24/10/2016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667AB05-CB3E-48B2-A7AB-D4AA9D89347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82CAE61-356B-443F-8289-8481D14154CD}" type="datetimeFigureOut">
              <a:rPr lang="en-GB"/>
              <a:pPr>
                <a:defRPr/>
              </a:pPr>
              <a:t>24/10/2016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8DC3C7B6-66EB-4CAB-BA76-A527F8EFC1CB}"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8D4B7F83-E85B-403C-B2F0-694A3F205BA8}" type="datetimeFigureOut">
              <a:rPr lang="en-GB"/>
              <a:pPr>
                <a:defRPr/>
              </a:pPr>
              <a:t>24/10/2016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3D6AED0B-31C0-4303-839F-9F35FD1920C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BF77B3-4DD2-4D32-901B-3DE95DCE73DB}" type="datetimeFigureOut">
              <a:rPr lang="en-GB"/>
              <a:pPr>
                <a:defRPr/>
              </a:pPr>
              <a:t>24/10/2016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C42D2B75-0868-4202-AAD6-CEB8685A90B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022F11E-0792-46DB-8C31-E1F7F050FE1D}" type="datetimeFigureOut">
              <a:rPr lang="en-GB"/>
              <a:pPr>
                <a:defRPr/>
              </a:pPr>
              <a:t>24/10/2016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D93660A-2D9F-47D6-9582-B76148B1CB4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A1B95AE-8CA4-4C38-A8B0-C94FB53B1C4D}" type="datetimeFigureOut">
              <a:rPr lang="en-GB"/>
              <a:pPr>
                <a:defRPr/>
              </a:pPr>
              <a:t>24/10/2016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99707D8-4F6B-411E-891A-44A1FF4B53C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1394F58-19E0-4D25-AD90-03B03EDFCDEB}" type="datetimeFigureOut">
              <a:rPr lang="en-GB"/>
              <a:pPr>
                <a:defRPr/>
              </a:pPr>
              <a:t>24/10/2016</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309171A-1EAB-4D3B-AA20-0D547194FEEA}" type="slidenum">
              <a:rPr lang="en-GB"/>
              <a:pPr>
                <a:defRPr/>
              </a:pPr>
              <a:t>‹#›</a:t>
            </a:fld>
            <a:endParaRPr lang="en-GB"/>
          </a:p>
        </p:txBody>
      </p:sp>
    </p:spTree>
  </p:cSld>
  <p:clrMap bg1="dk1" tx1="lt1" bg2="dk2" tx2="lt2" accent1="accent1" accent2="accent2" accent3="accent3" accent4="accent4" accent5="accent5" accent6="accent6" hlink="hlink" folHlink="folHlink"/>
  <p:sldLayoutIdLst>
    <p:sldLayoutId id="2147483964" r:id="rId1"/>
    <p:sldLayoutId id="2147483963" r:id="rId2"/>
    <p:sldLayoutId id="2147483962" r:id="rId3"/>
    <p:sldLayoutId id="2147483961" r:id="rId4"/>
    <p:sldLayoutId id="2147483960" r:id="rId5"/>
    <p:sldLayoutId id="2147483959" r:id="rId6"/>
    <p:sldLayoutId id="2147483958" r:id="rId7"/>
    <p:sldLayoutId id="2147483957" r:id="rId8"/>
    <p:sldLayoutId id="2147483956" r:id="rId9"/>
    <p:sldLayoutId id="2147483955" r:id="rId10"/>
    <p:sldLayoutId id="2147483954"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komninos@urenio.org" TargetMode="External"/><Relationship Id="rId2" Type="http://schemas.openxmlformats.org/officeDocument/2006/relationships/hyperlink" Target="mailto:evagarcia@rtdi.eu" TargetMode="External"/><Relationship Id="rId1" Type="http://schemas.openxmlformats.org/officeDocument/2006/relationships/slideLayout" Target="../slideLayouts/slideLayout2.xml"/><Relationship Id="rId4" Type="http://schemas.openxmlformats.org/officeDocument/2006/relationships/hyperlink" Target="mailto:m.deakin@napier.ac.uk"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pn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8163" y="1147763"/>
            <a:ext cx="8086725" cy="1227137"/>
          </a:xfrm>
        </p:spPr>
        <p:txBody>
          <a:bodyPr rtlCol="0">
            <a:normAutofit fontScale="90000"/>
          </a:bodyPr>
          <a:lstStyle/>
          <a:p>
            <a:pPr eaLnBrk="1" fontAlgn="auto" hangingPunct="1">
              <a:spcAft>
                <a:spcPts val="0"/>
              </a:spcAft>
              <a:defRPr/>
            </a:pPr>
            <a:r>
              <a:rPr lang="en-GB" b="1" smtClean="0">
                <a:latin typeface="Century Gothic" panose="020B0502020202020204" pitchFamily="34" charset="0"/>
              </a:rPr>
              <a:t>ONLINE-S3</a:t>
            </a:r>
            <a:r>
              <a:rPr lang="en-GB" smtClean="0">
                <a:latin typeface="Century Gothic" panose="020B0502020202020204" pitchFamily="34" charset="0"/>
              </a:rPr>
              <a:t/>
            </a:r>
            <a:br>
              <a:rPr lang="en-GB" smtClean="0">
                <a:latin typeface="Century Gothic" panose="020B0502020202020204" pitchFamily="34" charset="0"/>
              </a:rPr>
            </a:br>
            <a:r>
              <a:rPr lang="en-GB" sz="2000" b="1" smtClean="0">
                <a:latin typeface="Century Gothic" panose="020B0502020202020204" pitchFamily="34" charset="0"/>
              </a:rPr>
              <a:t>ONLINE Platform for Smart Specialisation Policy Advice</a:t>
            </a:r>
            <a:br>
              <a:rPr lang="en-GB" sz="2000" b="1" smtClean="0">
                <a:latin typeface="Century Gothic" panose="020B0502020202020204" pitchFamily="34" charset="0"/>
              </a:rPr>
            </a:br>
            <a:r>
              <a:rPr lang="en-GB" sz="2000" b="1" smtClean="0">
                <a:latin typeface="Century Gothic" panose="020B0502020202020204" pitchFamily="34" charset="0"/>
              </a:rPr>
              <a:t>H2020-ISSI-2015-1</a:t>
            </a:r>
            <a:endParaRPr lang="en-GB" b="1">
              <a:latin typeface="Century Gothic" panose="020B0502020202020204" pitchFamily="34" charset="0"/>
            </a:endParaRPr>
          </a:p>
        </p:txBody>
      </p:sp>
      <p:sp>
        <p:nvSpPr>
          <p:cNvPr id="9" name="Title 1"/>
          <p:cNvSpPr txBox="1">
            <a:spLocks/>
          </p:cNvSpPr>
          <p:nvPr/>
        </p:nvSpPr>
        <p:spPr>
          <a:xfrm>
            <a:off x="395288" y="4433888"/>
            <a:ext cx="8086725" cy="1225550"/>
          </a:xfrm>
          <a:prstGeom prst="rect">
            <a:avLst/>
          </a:prstGeom>
        </p:spPr>
        <p:txBody>
          <a:bodyPr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auto">
              <a:spcAft>
                <a:spcPts val="0"/>
              </a:spcAft>
              <a:defRPr/>
            </a:pPr>
            <a:r>
              <a:rPr lang="en-GB" sz="1800" smtClean="0">
                <a:latin typeface="Century Gothic" panose="020B0502020202020204" pitchFamily="34" charset="0"/>
              </a:rPr>
              <a:t>Title of event</a:t>
            </a:r>
          </a:p>
          <a:p>
            <a:pPr fontAlgn="auto">
              <a:spcAft>
                <a:spcPts val="0"/>
              </a:spcAft>
              <a:defRPr/>
            </a:pPr>
            <a:r>
              <a:rPr lang="en-GB" sz="1800" smtClean="0">
                <a:latin typeface="Century Gothic" panose="020B0502020202020204" pitchFamily="34" charset="0"/>
              </a:rPr>
              <a:t>Location, Date</a:t>
            </a:r>
          </a:p>
          <a:p>
            <a:pPr fontAlgn="auto">
              <a:spcAft>
                <a:spcPts val="0"/>
              </a:spcAft>
              <a:defRPr/>
            </a:pPr>
            <a:r>
              <a:rPr lang="en-GB" sz="1800" smtClean="0">
                <a:latin typeface="Century Gothic" panose="020B0502020202020204" pitchFamily="34" charset="0"/>
              </a:rPr>
              <a:t>Name of presenter + organisation</a:t>
            </a:r>
            <a:endParaRPr lang="en-GB" sz="1800">
              <a:latin typeface="Century Gothic" panose="020B0502020202020204" pitchFamily="34" charset="0"/>
            </a:endParaRPr>
          </a:p>
        </p:txBody>
      </p:sp>
      <p:pic>
        <p:nvPicPr>
          <p:cNvPr id="10" name="Imagen 1"/>
          <p:cNvPicPr>
            <a:picLocks noChangeAspect="1"/>
          </p:cNvPicPr>
          <p:nvPr/>
        </p:nvPicPr>
        <p:blipFill>
          <a:blip r:embed="rId2"/>
          <a:stretch>
            <a:fillRect/>
          </a:stretch>
        </p:blipFill>
        <p:spPr>
          <a:xfrm>
            <a:off x="4713288" y="2692400"/>
            <a:ext cx="1897062" cy="1741488"/>
          </a:xfrm>
          <a:prstGeom prst="rect">
            <a:avLst/>
          </a:prstGeom>
          <a:solidFill>
            <a:schemeClr val="tx1">
              <a:lumMod val="85000"/>
            </a:schemeClr>
          </a:solidFill>
        </p:spPr>
      </p:pic>
      <p:pic>
        <p:nvPicPr>
          <p:cNvPr id="13316" name="Picture 2" descr="Image result for european commission"/>
          <p:cNvPicPr>
            <a:picLocks noChangeAspect="1" noChangeArrowheads="1"/>
          </p:cNvPicPr>
          <p:nvPr/>
        </p:nvPicPr>
        <p:blipFill>
          <a:blip r:embed="rId3"/>
          <a:srcRect/>
          <a:stretch>
            <a:fillRect/>
          </a:stretch>
        </p:blipFill>
        <p:spPr bwMode="auto">
          <a:xfrm>
            <a:off x="2690813" y="2692400"/>
            <a:ext cx="1744662" cy="1744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0" y="0"/>
            <a:ext cx="9144000" cy="1690688"/>
          </a:xfrm>
          <a:solidFill>
            <a:srgbClr val="DDFC6A"/>
          </a:solidFill>
        </p:spPr>
        <p:txBody>
          <a:bodyPr/>
          <a:lstStyle/>
          <a:p>
            <a:pPr algn="ctr" eaLnBrk="1" hangingPunct="1"/>
            <a:r>
              <a:rPr lang="en-GB" b="1" smtClean="0">
                <a:solidFill>
                  <a:schemeClr val="bg1"/>
                </a:solidFill>
                <a:latin typeface="Century Gothic" pitchFamily="34" charset="0"/>
              </a:rPr>
              <a:t>6. Showcasing social innovation</a:t>
            </a:r>
          </a:p>
        </p:txBody>
      </p:sp>
      <p:sp>
        <p:nvSpPr>
          <p:cNvPr id="22530" name="Content Placeholder 2"/>
          <p:cNvSpPr>
            <a:spLocks noGrp="1"/>
          </p:cNvSpPr>
          <p:nvPr>
            <p:ph idx="1"/>
          </p:nvPr>
        </p:nvSpPr>
        <p:spPr>
          <a:xfrm>
            <a:off x="809625" y="2222500"/>
            <a:ext cx="7524750" cy="4227513"/>
          </a:xfrm>
        </p:spPr>
        <p:txBody>
          <a:bodyPr/>
          <a:lstStyle/>
          <a:p>
            <a:pPr eaLnBrk="1" hangingPunct="1">
              <a:buFont typeface="Courier New" pitchFamily="49" charset="0"/>
              <a:buChar char="o"/>
            </a:pPr>
            <a:r>
              <a:rPr lang="en-GB" sz="2000" smtClean="0">
                <a:latin typeface="Century Gothic" pitchFamily="34" charset="0"/>
              </a:rPr>
              <a:t>These evaluations shall showcase the social innovation of user-centric applications as the enterprise of stakeholder communities, whose ONLINE Platform sources the collective intelligence of crowds and which co-design knowledge-based services as tools that implement Smart Specialisation. </a:t>
            </a:r>
          </a:p>
          <a:p>
            <a:pPr eaLnBrk="1" hangingPunct="1">
              <a:buFont typeface="Courier New" pitchFamily="49" charset="0"/>
              <a:buChar char="o"/>
            </a:pPr>
            <a:r>
              <a:rPr lang="en-GB" sz="2000" smtClean="0">
                <a:latin typeface="Century Gothic" pitchFamily="34" charset="0"/>
              </a:rPr>
              <a:t>Tools that implement Smart Specialisation as Policy Advice on the creation of wealth across member states and which assemble guidance on the capacity of RIS3 to sustain an inclusive growth of Europe’s regions.</a:t>
            </a:r>
          </a:p>
          <a:p>
            <a:pPr eaLnBrk="1" hangingPunct="1"/>
            <a:endParaRPr lang="en-GB" sz="2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0" y="0"/>
            <a:ext cx="9144000" cy="1690688"/>
          </a:xfrm>
          <a:solidFill>
            <a:srgbClr val="92D050"/>
          </a:solidFill>
        </p:spPr>
        <p:txBody>
          <a:bodyPr/>
          <a:lstStyle/>
          <a:p>
            <a:pPr algn="ctr" eaLnBrk="1" hangingPunct="1"/>
            <a:r>
              <a:rPr lang="en-GB" b="1" smtClean="0">
                <a:solidFill>
                  <a:schemeClr val="bg1"/>
                </a:solidFill>
                <a:latin typeface="Century Gothic" pitchFamily="34" charset="0"/>
              </a:rPr>
              <a:t>7. Closing the gap</a:t>
            </a:r>
          </a:p>
        </p:txBody>
      </p:sp>
      <p:sp>
        <p:nvSpPr>
          <p:cNvPr id="23554" name="Content Placeholder 2"/>
          <p:cNvSpPr>
            <a:spLocks noGrp="1"/>
          </p:cNvSpPr>
          <p:nvPr>
            <p:ph idx="1"/>
          </p:nvPr>
        </p:nvSpPr>
        <p:spPr>
          <a:xfrm>
            <a:off x="809625" y="2470150"/>
            <a:ext cx="7524750" cy="3635375"/>
          </a:xfrm>
        </p:spPr>
        <p:txBody>
          <a:bodyPr/>
          <a:lstStyle/>
          <a:p>
            <a:pPr eaLnBrk="1" hangingPunct="1">
              <a:buFont typeface="Courier New" pitchFamily="49" charset="0"/>
              <a:buChar char="o"/>
            </a:pPr>
            <a:r>
              <a:rPr lang="en-GB" sz="2000" smtClean="0">
                <a:latin typeface="Century Gothic" pitchFamily="34" charset="0"/>
              </a:rPr>
              <a:t>Present regional policy as a social innovation in user-centric applications </a:t>
            </a:r>
          </a:p>
          <a:p>
            <a:pPr eaLnBrk="1" hangingPunct="1">
              <a:buFont typeface="Courier New" pitchFamily="49" charset="0"/>
              <a:buChar char="o"/>
            </a:pPr>
            <a:r>
              <a:rPr lang="en-GB" sz="2000" smtClean="0">
                <a:latin typeface="Century Gothic" pitchFamily="34" charset="0"/>
              </a:rPr>
              <a:t>Innovations that underpin this process of entrepreneurial discovery and whose co-design of knowledge-based services, work to support the implementation of smart specialisation by closing the gap between the advice which is available for nation states to create wealth and Europe’s regions to assemble guidance on the capacity of RIS3 to sustain an inclusive growth.</a:t>
            </a:r>
          </a:p>
          <a:p>
            <a:pPr eaLnBrk="1" hangingPunct="1"/>
            <a:endParaRPr lang="en-GB"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0" y="0"/>
            <a:ext cx="9144000" cy="1690688"/>
          </a:xfrm>
          <a:solidFill>
            <a:srgbClr val="92D050"/>
          </a:solidFill>
        </p:spPr>
        <p:txBody>
          <a:bodyPr/>
          <a:lstStyle/>
          <a:p>
            <a:pPr algn="ctr" eaLnBrk="1" hangingPunct="1"/>
            <a:r>
              <a:rPr lang="en-GB" b="1" smtClean="0">
                <a:solidFill>
                  <a:schemeClr val="bg1"/>
                </a:solidFill>
                <a:latin typeface="Century Gothic" pitchFamily="34" charset="0"/>
              </a:rPr>
              <a:t>8. Disseminating the findings</a:t>
            </a:r>
          </a:p>
        </p:txBody>
      </p:sp>
      <p:sp>
        <p:nvSpPr>
          <p:cNvPr id="3" name="Content Placeholder 2"/>
          <p:cNvSpPr>
            <a:spLocks noGrp="1"/>
          </p:cNvSpPr>
          <p:nvPr>
            <p:ph idx="1"/>
          </p:nvPr>
        </p:nvSpPr>
        <p:spPr>
          <a:xfrm>
            <a:off x="809625" y="2370138"/>
            <a:ext cx="7524750" cy="3068637"/>
          </a:xfrm>
        </p:spPr>
        <p:txBody>
          <a:bodyPr rtlCol="0">
            <a:normAutofit/>
          </a:bodyPr>
          <a:lstStyle/>
          <a:p>
            <a:pPr eaLnBrk="1" fontAlgn="auto" hangingPunct="1">
              <a:spcAft>
                <a:spcPts val="0"/>
              </a:spcAft>
              <a:buFont typeface="Courier New" panose="02070309020205020404" pitchFamily="49" charset="0"/>
              <a:buChar char="o"/>
              <a:defRPr/>
            </a:pPr>
            <a:endParaRPr lang="en-GB" sz="2000" smtClean="0">
              <a:latin typeface="Century Gothic" panose="020B0502020202020204" pitchFamily="34" charset="0"/>
            </a:endParaRPr>
          </a:p>
          <a:p>
            <a:pPr eaLnBrk="1" fontAlgn="auto" hangingPunct="1">
              <a:spcAft>
                <a:spcPts val="0"/>
              </a:spcAft>
              <a:buFont typeface="Courier New" panose="02070309020205020404" pitchFamily="49" charset="0"/>
              <a:buChar char="o"/>
              <a:defRPr/>
            </a:pPr>
            <a:r>
              <a:rPr lang="en-GB" sz="2000" smtClean="0">
                <a:latin typeface="Century Gothic" panose="020B0502020202020204" pitchFamily="34" charset="0"/>
              </a:rPr>
              <a:t>Online </a:t>
            </a:r>
            <a:r>
              <a:rPr lang="en-GB" sz="2000">
                <a:latin typeface="Century Gothic" panose="020B0502020202020204" pitchFamily="34" charset="0"/>
              </a:rPr>
              <a:t>S3 shall provide a platform to disseminate the project’s findings on the entrepreneurial discovery of this territorial governance </a:t>
            </a:r>
            <a:r>
              <a:rPr lang="en-GB" sz="2000" smtClean="0">
                <a:latin typeface="Century Gothic" panose="020B0502020202020204" pitchFamily="34" charset="0"/>
              </a:rPr>
              <a:t>model, including the publication of 17 open access publications over the duration of the project </a:t>
            </a:r>
          </a:p>
          <a:p>
            <a:pPr eaLnBrk="1" fontAlgn="auto" hangingPunct="1">
              <a:spcAft>
                <a:spcPts val="0"/>
              </a:spcAft>
              <a:buFont typeface="Arial" panose="020B0604020202020204" pitchFamily="34" charset="0"/>
              <a:buChar char="•"/>
              <a:defRPr/>
            </a:pPr>
            <a:endParaRPr lang="en-GB" sz="2000" smtClean="0"/>
          </a:p>
          <a:p>
            <a:pPr marL="0" indent="0" eaLnBrk="1" fontAlgn="auto" hangingPunct="1">
              <a:spcAft>
                <a:spcPts val="0"/>
              </a:spcAft>
              <a:buFont typeface="Arial" panose="020B0604020202020204" pitchFamily="34" charset="0"/>
              <a:buNone/>
              <a:defRPr/>
            </a:pPr>
            <a:endParaRPr lang="en-GB" sz="2000"/>
          </a:p>
          <a:p>
            <a:pPr eaLnBrk="1" fontAlgn="auto" hangingPunct="1">
              <a:spcAft>
                <a:spcPts val="0"/>
              </a:spcAft>
              <a:buFont typeface="Arial" panose="020B0604020202020204" pitchFamily="34" charset="0"/>
              <a:buChar char="•"/>
              <a:defRPr/>
            </a:pPr>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algn="ctr" eaLnBrk="1" hangingPunct="1"/>
            <a:r>
              <a:rPr lang="en-GB" b="1" smtClean="0">
                <a:latin typeface="Century Gothic" pitchFamily="34" charset="0"/>
              </a:rPr>
              <a:t>Allocation of tasks</a:t>
            </a:r>
          </a:p>
        </p:txBody>
      </p:sp>
      <p:sp>
        <p:nvSpPr>
          <p:cNvPr id="25602" name="Content Placeholder 2"/>
          <p:cNvSpPr>
            <a:spLocks noGrp="1"/>
          </p:cNvSpPr>
          <p:nvPr>
            <p:ph idx="1"/>
          </p:nvPr>
        </p:nvSpPr>
        <p:spPr>
          <a:xfrm>
            <a:off x="684213" y="2225675"/>
            <a:ext cx="7650162" cy="4292600"/>
          </a:xfrm>
        </p:spPr>
        <p:txBody>
          <a:bodyPr/>
          <a:lstStyle/>
          <a:p>
            <a:pPr eaLnBrk="1" hangingPunct="1"/>
            <a:r>
              <a:rPr lang="en-GB" sz="2200" smtClean="0">
                <a:latin typeface="Century Gothic" pitchFamily="34" charset="0"/>
              </a:rPr>
              <a:t>7 work packages:</a:t>
            </a:r>
          </a:p>
          <a:p>
            <a:pPr lvl="1" eaLnBrk="1" hangingPunct="1"/>
            <a:r>
              <a:rPr lang="en-GB" sz="1800" smtClean="0">
                <a:latin typeface="Century Gothic" pitchFamily="34" charset="0"/>
              </a:rPr>
              <a:t>WP1. RIS3 strategies: State of play and emerging trends</a:t>
            </a:r>
          </a:p>
          <a:p>
            <a:pPr lvl="1" eaLnBrk="1" hangingPunct="1"/>
            <a:r>
              <a:rPr lang="en-GB" sz="1800" smtClean="0">
                <a:latin typeface="Century Gothic" pitchFamily="34" charset="0"/>
              </a:rPr>
              <a:t>WP2. Online S3 mechanism for RIS3 policy advice</a:t>
            </a:r>
          </a:p>
          <a:p>
            <a:pPr lvl="1" eaLnBrk="1" hangingPunct="1"/>
            <a:r>
              <a:rPr lang="en-GB" sz="1800" smtClean="0">
                <a:latin typeface="Century Gothic" pitchFamily="34" charset="0"/>
              </a:rPr>
              <a:t>WP3. Online S3 platform creation</a:t>
            </a:r>
          </a:p>
          <a:p>
            <a:pPr lvl="1" eaLnBrk="1" hangingPunct="1"/>
            <a:r>
              <a:rPr lang="en-GB" sz="1800" smtClean="0">
                <a:latin typeface="Century Gothic" pitchFamily="34" charset="0"/>
              </a:rPr>
              <a:t>WP4. Tools, apps and e-services</a:t>
            </a:r>
          </a:p>
          <a:p>
            <a:pPr lvl="1" eaLnBrk="1" hangingPunct="1"/>
            <a:r>
              <a:rPr lang="en-GB" sz="1800" smtClean="0">
                <a:latin typeface="Century Gothic" pitchFamily="34" charset="0"/>
              </a:rPr>
              <a:t>WP5. Pilot experimentation of the platform, apps and e-services</a:t>
            </a:r>
          </a:p>
          <a:p>
            <a:pPr lvl="1" eaLnBrk="1" hangingPunct="1"/>
            <a:r>
              <a:rPr lang="en-GB" sz="1800" smtClean="0">
                <a:latin typeface="Century Gothic" pitchFamily="34" charset="0"/>
              </a:rPr>
              <a:t>WP6. Project dissemination, scalability and sustinability</a:t>
            </a:r>
          </a:p>
          <a:p>
            <a:pPr lvl="1" eaLnBrk="1" hangingPunct="1"/>
            <a:r>
              <a:rPr lang="en-GB" sz="1800" smtClean="0">
                <a:latin typeface="Century Gothic" pitchFamily="34" charset="0"/>
              </a:rPr>
              <a:t>WP7. Project management and co-ordination</a:t>
            </a:r>
            <a:r>
              <a:rPr lang="en-GB" smtClean="0"/>
              <a:t/>
            </a:r>
            <a:br>
              <a:rPr lang="en-GB" smtClean="0"/>
            </a:br>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Content Placeholder 3"/>
          <p:cNvPicPr>
            <a:picLocks noGrp="1" noChangeAspect="1"/>
          </p:cNvPicPr>
          <p:nvPr>
            <p:ph idx="4294967295"/>
          </p:nvPr>
        </p:nvPicPr>
        <p:blipFill>
          <a:blip r:embed="rId2"/>
          <a:srcRect/>
          <a:stretch>
            <a:fillRect/>
          </a:stretch>
        </p:blipFill>
        <p:spPr>
          <a:xfrm>
            <a:off x="1257300" y="358775"/>
            <a:ext cx="6727825" cy="5108575"/>
          </a:xfrm>
        </p:spPr>
      </p:pic>
      <p:sp>
        <p:nvSpPr>
          <p:cNvPr id="26626" name="Title 1"/>
          <p:cNvSpPr>
            <a:spLocks noGrp="1"/>
          </p:cNvSpPr>
          <p:nvPr>
            <p:ph type="title" idx="4294967295"/>
          </p:nvPr>
        </p:nvSpPr>
        <p:spPr>
          <a:xfrm>
            <a:off x="800100" y="5373688"/>
            <a:ext cx="7886700" cy="1325562"/>
          </a:xfrm>
        </p:spPr>
        <p:txBody>
          <a:bodyPr/>
          <a:lstStyle/>
          <a:p>
            <a:pPr algn="ctr" eaLnBrk="1" hangingPunct="1"/>
            <a:r>
              <a:rPr lang="en-GB" sz="4000" smtClean="0">
                <a:latin typeface="Century Gothic" pitchFamily="34" charset="0"/>
              </a:rPr>
              <a:t>http://www.onlines3.eu/</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628650" y="2165350"/>
            <a:ext cx="7886700" cy="1325563"/>
          </a:xfrm>
        </p:spPr>
        <p:txBody>
          <a:bodyPr/>
          <a:lstStyle/>
          <a:p>
            <a:pPr algn="ctr" eaLnBrk="1" hangingPunct="1"/>
            <a:r>
              <a:rPr lang="en-GB" b="1" smtClean="0">
                <a:latin typeface="Century Gothic" pitchFamily="34" charset="0"/>
              </a:rPr>
              <a:t>Thank you.</a:t>
            </a:r>
          </a:p>
        </p:txBody>
      </p:sp>
      <p:sp>
        <p:nvSpPr>
          <p:cNvPr id="3" name="Content Placeholder 2"/>
          <p:cNvSpPr>
            <a:spLocks noGrp="1"/>
          </p:cNvSpPr>
          <p:nvPr>
            <p:ph idx="1"/>
          </p:nvPr>
        </p:nvSpPr>
        <p:spPr>
          <a:xfrm>
            <a:off x="0" y="4298950"/>
            <a:ext cx="9144000" cy="2835275"/>
          </a:xfrm>
        </p:spPr>
        <p:txBody>
          <a:bodyPr rtlCol="0">
            <a:normAutofit/>
          </a:bodyPr>
          <a:lstStyle/>
          <a:p>
            <a:pPr marL="0" indent="0" eaLnBrk="1" fontAlgn="auto" hangingPunct="1">
              <a:spcAft>
                <a:spcPts val="0"/>
              </a:spcAft>
              <a:buFont typeface="Arial" panose="020B0604020202020204" pitchFamily="34" charset="0"/>
              <a:buNone/>
              <a:defRPr/>
            </a:pPr>
            <a:r>
              <a:rPr lang="en-US" sz="2000" b="1">
                <a:latin typeface="Century Gothic" panose="020B0502020202020204" pitchFamily="34" charset="0"/>
              </a:rPr>
              <a:t>Contacts</a:t>
            </a:r>
            <a:r>
              <a:rPr lang="en-US" sz="2000" b="1" smtClean="0">
                <a:latin typeface="Century Gothic" panose="020B0502020202020204" pitchFamily="34" charset="0"/>
              </a:rPr>
              <a:t>:</a:t>
            </a:r>
          </a:p>
          <a:p>
            <a:pPr marL="0" indent="0" eaLnBrk="1" fontAlgn="auto" hangingPunct="1">
              <a:spcAft>
                <a:spcPts val="0"/>
              </a:spcAft>
              <a:buFont typeface="Arial" panose="020B0604020202020204" pitchFamily="34" charset="0"/>
              <a:buNone/>
              <a:defRPr/>
            </a:pPr>
            <a:endParaRPr lang="en-GB" sz="2000" b="1">
              <a:latin typeface="Century Gothic" panose="020B0502020202020204" pitchFamily="34" charset="0"/>
            </a:endParaRPr>
          </a:p>
          <a:p>
            <a:pPr marL="0" indent="0" eaLnBrk="1" fontAlgn="auto" hangingPunct="1">
              <a:spcAft>
                <a:spcPts val="0"/>
              </a:spcAft>
              <a:buFont typeface="Arial" panose="020B0604020202020204" pitchFamily="34" charset="0"/>
              <a:buNone/>
              <a:defRPr/>
            </a:pPr>
            <a:r>
              <a:rPr lang="en-US" sz="2000">
                <a:latin typeface="Century Gothic" panose="020B0502020202020204" pitchFamily="34" charset="0"/>
              </a:rPr>
              <a:t>Project Director: </a:t>
            </a:r>
            <a:r>
              <a:rPr lang="en-US" sz="2000" b="1" smtClean="0">
                <a:latin typeface="Century Gothic" panose="020B0502020202020204" pitchFamily="34" charset="0"/>
              </a:rPr>
              <a:t>Ms. Eva </a:t>
            </a:r>
            <a:r>
              <a:rPr lang="en-US" sz="2000" b="1">
                <a:latin typeface="Century Gothic" panose="020B0502020202020204" pitchFamily="34" charset="0"/>
              </a:rPr>
              <a:t>Garcia Muntion </a:t>
            </a:r>
            <a:r>
              <a:rPr lang="en-US" sz="2000">
                <a:latin typeface="Century Gothic" panose="020B0502020202020204" pitchFamily="34" charset="0"/>
                <a:hlinkClick r:id="rId2"/>
              </a:rPr>
              <a:t>(</a:t>
            </a:r>
            <a:r>
              <a:rPr lang="en-US" sz="2000" u="sng">
                <a:latin typeface="Century Gothic" panose="020B0502020202020204" pitchFamily="34" charset="0"/>
                <a:hlinkClick r:id="rId2"/>
              </a:rPr>
              <a:t>evagarcia@rtdi.eu</a:t>
            </a:r>
            <a:r>
              <a:rPr lang="en-US" sz="2000">
                <a:latin typeface="Century Gothic" panose="020B0502020202020204" pitchFamily="34" charset="0"/>
              </a:rPr>
              <a:t>)</a:t>
            </a:r>
            <a:endParaRPr lang="en-GB" sz="2000">
              <a:latin typeface="Century Gothic" panose="020B0502020202020204" pitchFamily="34" charset="0"/>
            </a:endParaRPr>
          </a:p>
          <a:p>
            <a:pPr marL="0" indent="0" eaLnBrk="1" fontAlgn="auto" hangingPunct="1">
              <a:spcAft>
                <a:spcPts val="0"/>
              </a:spcAft>
              <a:buFont typeface="Arial" panose="020B0604020202020204" pitchFamily="34" charset="0"/>
              <a:buNone/>
              <a:defRPr/>
            </a:pPr>
            <a:r>
              <a:rPr lang="en-US" sz="2000">
                <a:latin typeface="Century Gothic" panose="020B0502020202020204" pitchFamily="34" charset="0"/>
              </a:rPr>
              <a:t>Chief Methodology Officer: </a:t>
            </a:r>
            <a:r>
              <a:rPr lang="en-US" sz="2000" b="1" smtClean="0">
                <a:latin typeface="Century Gothic" panose="020B0502020202020204" pitchFamily="34" charset="0"/>
              </a:rPr>
              <a:t>Prof. Nicos </a:t>
            </a:r>
            <a:r>
              <a:rPr lang="en-US" sz="2000" b="1">
                <a:latin typeface="Century Gothic" panose="020B0502020202020204" pitchFamily="34" charset="0"/>
              </a:rPr>
              <a:t>Komninos </a:t>
            </a:r>
            <a:r>
              <a:rPr lang="en-US" sz="2000">
                <a:latin typeface="Century Gothic" panose="020B0502020202020204" pitchFamily="34" charset="0"/>
                <a:hlinkClick r:id="rId3"/>
              </a:rPr>
              <a:t>(</a:t>
            </a:r>
            <a:r>
              <a:rPr lang="en-US" sz="2000" u="sng">
                <a:latin typeface="Century Gothic" panose="020B0502020202020204" pitchFamily="34" charset="0"/>
                <a:hlinkClick r:id="rId3"/>
              </a:rPr>
              <a:t>komninos@urenio.org</a:t>
            </a:r>
            <a:r>
              <a:rPr lang="en-US" sz="2000">
                <a:latin typeface="Century Gothic" panose="020B0502020202020204" pitchFamily="34" charset="0"/>
              </a:rPr>
              <a:t>) </a:t>
            </a:r>
            <a:endParaRPr lang="en-US" sz="2000" smtClean="0">
              <a:latin typeface="Century Gothic" panose="020B0502020202020204" pitchFamily="34" charset="0"/>
            </a:endParaRPr>
          </a:p>
          <a:p>
            <a:pPr marL="0" indent="0" eaLnBrk="1" fontAlgn="auto" hangingPunct="1">
              <a:spcAft>
                <a:spcPts val="0"/>
              </a:spcAft>
              <a:buFont typeface="Arial" panose="020B0604020202020204" pitchFamily="34" charset="0"/>
              <a:buNone/>
              <a:defRPr/>
            </a:pPr>
            <a:r>
              <a:rPr lang="en-US" sz="2000" smtClean="0">
                <a:latin typeface="Century Gothic" panose="020B0502020202020204" pitchFamily="34" charset="0"/>
              </a:rPr>
              <a:t>Chief </a:t>
            </a:r>
            <a:r>
              <a:rPr lang="en-US" sz="2000">
                <a:latin typeface="Century Gothic" panose="020B0502020202020204" pitchFamily="34" charset="0"/>
              </a:rPr>
              <a:t>Impact Officer: </a:t>
            </a:r>
            <a:r>
              <a:rPr lang="en-US" sz="2000" b="1" smtClean="0">
                <a:latin typeface="Century Gothic" panose="020B0502020202020204" pitchFamily="34" charset="0"/>
              </a:rPr>
              <a:t>Prof. Mark </a:t>
            </a:r>
            <a:r>
              <a:rPr lang="en-US" sz="2000" b="1">
                <a:latin typeface="Century Gothic" panose="020B0502020202020204" pitchFamily="34" charset="0"/>
              </a:rPr>
              <a:t>Deakin </a:t>
            </a:r>
            <a:r>
              <a:rPr lang="en-US" sz="2000">
                <a:latin typeface="Century Gothic" panose="020B0502020202020204" pitchFamily="34" charset="0"/>
              </a:rPr>
              <a:t>(</a:t>
            </a:r>
            <a:r>
              <a:rPr lang="en-US" sz="2000" u="sng">
                <a:latin typeface="Century Gothic" panose="020B0502020202020204" pitchFamily="34" charset="0"/>
                <a:hlinkClick r:id="rId4"/>
              </a:rPr>
              <a:t>m.deakin@napier.ac.uk</a:t>
            </a:r>
            <a:r>
              <a:rPr lang="en-US" sz="2000">
                <a:latin typeface="Century Gothic" panose="020B0502020202020204" pitchFamily="34" charset="0"/>
                <a:hlinkClick r:id="rId4"/>
              </a:rPr>
              <a:t>)</a:t>
            </a:r>
            <a:endParaRPr lang="en-GB" sz="2000">
              <a:latin typeface="Century Gothic" panose="020B0502020202020204" pitchFamily="34" charset="0"/>
            </a:endParaRPr>
          </a:p>
          <a:p>
            <a:pPr eaLnBrk="1" fontAlgn="auto" hangingPunct="1">
              <a:spcAft>
                <a:spcPts val="0"/>
              </a:spcAft>
              <a:buFont typeface="Arial" panose="020B0604020202020204" pitchFamily="34" charset="0"/>
              <a:buChar char="•"/>
              <a:defRPr/>
            </a:pP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638175" y="590550"/>
            <a:ext cx="7886700" cy="1325563"/>
          </a:xfrm>
        </p:spPr>
        <p:txBody>
          <a:bodyPr/>
          <a:lstStyle/>
          <a:p>
            <a:pPr algn="ctr" eaLnBrk="1" hangingPunct="1"/>
            <a:r>
              <a:rPr lang="en-GB" b="1" smtClean="0">
                <a:latin typeface="Century Gothic" pitchFamily="34" charset="0"/>
              </a:rPr>
              <a:t>Project consortium</a:t>
            </a:r>
          </a:p>
        </p:txBody>
      </p:sp>
      <p:pic>
        <p:nvPicPr>
          <p:cNvPr id="14338" name="Picture 3"/>
          <p:cNvPicPr>
            <a:picLocks noChangeAspect="1" noChangeArrowheads="1"/>
          </p:cNvPicPr>
          <p:nvPr/>
        </p:nvPicPr>
        <p:blipFill>
          <a:blip r:embed="rId2"/>
          <a:srcRect/>
          <a:stretch>
            <a:fillRect/>
          </a:stretch>
        </p:blipFill>
        <p:spPr bwMode="auto">
          <a:xfrm>
            <a:off x="2486025" y="2425700"/>
            <a:ext cx="1447800" cy="431800"/>
          </a:xfrm>
          <a:prstGeom prst="rect">
            <a:avLst/>
          </a:prstGeom>
          <a:noFill/>
          <a:ln w="9525">
            <a:noFill/>
            <a:miter lim="800000"/>
            <a:headEnd/>
            <a:tailEnd/>
          </a:ln>
        </p:spPr>
      </p:pic>
      <p:pic>
        <p:nvPicPr>
          <p:cNvPr id="14339" name="Picture 4"/>
          <p:cNvPicPr>
            <a:picLocks noChangeAspect="1" noChangeArrowheads="1"/>
          </p:cNvPicPr>
          <p:nvPr/>
        </p:nvPicPr>
        <p:blipFill>
          <a:blip r:embed="rId3"/>
          <a:srcRect/>
          <a:stretch>
            <a:fillRect/>
          </a:stretch>
        </p:blipFill>
        <p:spPr bwMode="auto">
          <a:xfrm>
            <a:off x="4487863" y="2430463"/>
            <a:ext cx="1562100" cy="433387"/>
          </a:xfrm>
          <a:prstGeom prst="rect">
            <a:avLst/>
          </a:prstGeom>
          <a:noFill/>
          <a:ln w="9525">
            <a:noFill/>
            <a:miter lim="800000"/>
            <a:headEnd/>
            <a:tailEnd/>
          </a:ln>
        </p:spPr>
      </p:pic>
      <p:pic>
        <p:nvPicPr>
          <p:cNvPr id="14340" name="Picture 5"/>
          <p:cNvPicPr>
            <a:picLocks noChangeAspect="1" noChangeArrowheads="1"/>
          </p:cNvPicPr>
          <p:nvPr/>
        </p:nvPicPr>
        <p:blipFill>
          <a:blip r:embed="rId4"/>
          <a:srcRect/>
          <a:stretch>
            <a:fillRect/>
          </a:stretch>
        </p:blipFill>
        <p:spPr bwMode="auto">
          <a:xfrm>
            <a:off x="7048500" y="4908550"/>
            <a:ext cx="1704975" cy="455613"/>
          </a:xfrm>
          <a:prstGeom prst="rect">
            <a:avLst/>
          </a:prstGeom>
          <a:noFill/>
          <a:ln w="9525">
            <a:noFill/>
            <a:miter lim="800000"/>
            <a:headEnd/>
            <a:tailEnd/>
          </a:ln>
        </p:spPr>
      </p:pic>
      <p:pic>
        <p:nvPicPr>
          <p:cNvPr id="14341" name="Picture 6"/>
          <p:cNvPicPr>
            <a:picLocks noChangeAspect="1" noChangeArrowheads="1"/>
          </p:cNvPicPr>
          <p:nvPr/>
        </p:nvPicPr>
        <p:blipFill>
          <a:blip r:embed="rId5"/>
          <a:srcRect/>
          <a:stretch>
            <a:fillRect/>
          </a:stretch>
        </p:blipFill>
        <p:spPr bwMode="auto">
          <a:xfrm>
            <a:off x="534988" y="3735388"/>
            <a:ext cx="1714500" cy="601662"/>
          </a:xfrm>
          <a:prstGeom prst="rect">
            <a:avLst/>
          </a:prstGeom>
          <a:noFill/>
          <a:ln w="9525">
            <a:noFill/>
            <a:miter lim="800000"/>
            <a:headEnd/>
            <a:tailEnd/>
          </a:ln>
        </p:spPr>
      </p:pic>
      <p:pic>
        <p:nvPicPr>
          <p:cNvPr id="14342" name="Picture 7"/>
          <p:cNvPicPr>
            <a:picLocks noChangeAspect="1" noChangeArrowheads="1"/>
          </p:cNvPicPr>
          <p:nvPr/>
        </p:nvPicPr>
        <p:blipFill>
          <a:blip r:embed="rId6"/>
          <a:srcRect/>
          <a:stretch>
            <a:fillRect/>
          </a:stretch>
        </p:blipFill>
        <p:spPr bwMode="auto">
          <a:xfrm>
            <a:off x="4533900" y="3679825"/>
            <a:ext cx="1838325" cy="712788"/>
          </a:xfrm>
          <a:prstGeom prst="rect">
            <a:avLst/>
          </a:prstGeom>
          <a:noFill/>
          <a:ln w="9525">
            <a:noFill/>
            <a:miter lim="800000"/>
            <a:headEnd/>
            <a:tailEnd/>
          </a:ln>
        </p:spPr>
      </p:pic>
      <p:pic>
        <p:nvPicPr>
          <p:cNvPr id="14343" name="Picture 8"/>
          <p:cNvPicPr>
            <a:picLocks noChangeAspect="1" noChangeArrowheads="1"/>
          </p:cNvPicPr>
          <p:nvPr/>
        </p:nvPicPr>
        <p:blipFill>
          <a:blip r:embed="rId7"/>
          <a:srcRect/>
          <a:stretch>
            <a:fillRect/>
          </a:stretch>
        </p:blipFill>
        <p:spPr bwMode="auto">
          <a:xfrm>
            <a:off x="6915150" y="2433638"/>
            <a:ext cx="1638300" cy="423862"/>
          </a:xfrm>
          <a:prstGeom prst="rect">
            <a:avLst/>
          </a:prstGeom>
          <a:noFill/>
          <a:ln w="9525">
            <a:noFill/>
            <a:miter lim="800000"/>
            <a:headEnd/>
            <a:tailEnd/>
          </a:ln>
        </p:spPr>
      </p:pic>
      <p:pic>
        <p:nvPicPr>
          <p:cNvPr id="14344" name="Picture 9"/>
          <p:cNvPicPr>
            <a:picLocks noChangeAspect="1" noChangeArrowheads="1"/>
          </p:cNvPicPr>
          <p:nvPr/>
        </p:nvPicPr>
        <p:blipFill>
          <a:blip r:embed="rId8"/>
          <a:srcRect/>
          <a:stretch>
            <a:fillRect/>
          </a:stretch>
        </p:blipFill>
        <p:spPr bwMode="auto">
          <a:xfrm>
            <a:off x="2701925" y="3817938"/>
            <a:ext cx="1614488" cy="436562"/>
          </a:xfrm>
          <a:prstGeom prst="rect">
            <a:avLst/>
          </a:prstGeom>
          <a:noFill/>
          <a:ln w="9525">
            <a:noFill/>
            <a:miter lim="800000"/>
            <a:headEnd/>
            <a:tailEnd/>
          </a:ln>
        </p:spPr>
      </p:pic>
      <p:pic>
        <p:nvPicPr>
          <p:cNvPr id="14345" name="Picture 10"/>
          <p:cNvPicPr>
            <a:picLocks noChangeAspect="1" noChangeArrowheads="1"/>
          </p:cNvPicPr>
          <p:nvPr/>
        </p:nvPicPr>
        <p:blipFill>
          <a:blip r:embed="rId9"/>
          <a:srcRect/>
          <a:stretch>
            <a:fillRect/>
          </a:stretch>
        </p:blipFill>
        <p:spPr bwMode="auto">
          <a:xfrm>
            <a:off x="403225" y="4860925"/>
            <a:ext cx="1885950" cy="681038"/>
          </a:xfrm>
          <a:prstGeom prst="rect">
            <a:avLst/>
          </a:prstGeom>
          <a:noFill/>
          <a:ln w="9525">
            <a:noFill/>
            <a:miter lim="800000"/>
            <a:headEnd/>
            <a:tailEnd/>
          </a:ln>
        </p:spPr>
      </p:pic>
      <p:pic>
        <p:nvPicPr>
          <p:cNvPr id="14346" name="Picture 11"/>
          <p:cNvPicPr>
            <a:picLocks noChangeAspect="1" noChangeArrowheads="1"/>
          </p:cNvPicPr>
          <p:nvPr/>
        </p:nvPicPr>
        <p:blipFill>
          <a:blip r:embed="rId10"/>
          <a:srcRect/>
          <a:stretch>
            <a:fillRect/>
          </a:stretch>
        </p:blipFill>
        <p:spPr bwMode="auto">
          <a:xfrm>
            <a:off x="3006725" y="4625975"/>
            <a:ext cx="1004888" cy="1020763"/>
          </a:xfrm>
          <a:prstGeom prst="rect">
            <a:avLst/>
          </a:prstGeom>
          <a:noFill/>
          <a:ln w="9525">
            <a:noFill/>
            <a:miter lim="800000"/>
            <a:headEnd/>
            <a:tailEnd/>
          </a:ln>
        </p:spPr>
      </p:pic>
      <p:pic>
        <p:nvPicPr>
          <p:cNvPr id="14347" name="Picture 12"/>
          <p:cNvPicPr>
            <a:picLocks noChangeAspect="1"/>
          </p:cNvPicPr>
          <p:nvPr/>
        </p:nvPicPr>
        <p:blipFill>
          <a:blip r:embed="rId11"/>
          <a:srcRect/>
          <a:stretch>
            <a:fillRect/>
          </a:stretch>
        </p:blipFill>
        <p:spPr bwMode="auto">
          <a:xfrm>
            <a:off x="6856413" y="3581400"/>
            <a:ext cx="1798637" cy="579438"/>
          </a:xfrm>
          <a:prstGeom prst="rect">
            <a:avLst/>
          </a:prstGeom>
          <a:noFill/>
          <a:ln w="9525">
            <a:noFill/>
            <a:miter lim="800000"/>
            <a:headEnd/>
            <a:tailEnd/>
          </a:ln>
        </p:spPr>
      </p:pic>
      <p:pic>
        <p:nvPicPr>
          <p:cNvPr id="14348" name="Picture 2" descr="Image result for slovak business agency"/>
          <p:cNvPicPr>
            <a:picLocks noChangeAspect="1" noChangeArrowheads="1"/>
          </p:cNvPicPr>
          <p:nvPr/>
        </p:nvPicPr>
        <p:blipFill>
          <a:blip r:embed="rId12"/>
          <a:srcRect/>
          <a:stretch>
            <a:fillRect/>
          </a:stretch>
        </p:blipFill>
        <p:spPr bwMode="auto">
          <a:xfrm>
            <a:off x="4903788" y="4860925"/>
            <a:ext cx="1368425" cy="749300"/>
          </a:xfrm>
          <a:prstGeom prst="rect">
            <a:avLst/>
          </a:prstGeom>
          <a:noFill/>
          <a:ln w="9525">
            <a:noFill/>
            <a:miter lim="800000"/>
            <a:headEnd/>
            <a:tailEnd/>
          </a:ln>
        </p:spPr>
      </p:pic>
      <p:pic>
        <p:nvPicPr>
          <p:cNvPr id="14349" name="Picture 4" descr="EFIS"/>
          <p:cNvPicPr>
            <a:picLocks noChangeAspect="1" noChangeArrowheads="1"/>
          </p:cNvPicPr>
          <p:nvPr/>
        </p:nvPicPr>
        <p:blipFill>
          <a:blip r:embed="rId13"/>
          <a:srcRect/>
          <a:stretch>
            <a:fillRect/>
          </a:stretch>
        </p:blipFill>
        <p:spPr bwMode="auto">
          <a:xfrm>
            <a:off x="889000" y="2297113"/>
            <a:ext cx="847725" cy="1122362"/>
          </a:xfrm>
          <a:prstGeom prst="rect">
            <a:avLst/>
          </a:prstGeom>
          <a:solidFill>
            <a:schemeClr val="tx1"/>
          </a:solid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algn="ctr" eaLnBrk="1" hangingPunct="1"/>
            <a:r>
              <a:rPr lang="en-GB" b="1" smtClean="0">
                <a:latin typeface="Century Gothic" pitchFamily="34" charset="0"/>
              </a:rPr>
              <a:t>Project overview</a:t>
            </a:r>
          </a:p>
        </p:txBody>
      </p:sp>
      <p:pic>
        <p:nvPicPr>
          <p:cNvPr id="4" name="Content Placeholder 3"/>
          <p:cNvPicPr>
            <a:picLocks noGrp="1" noChangeAspect="1"/>
          </p:cNvPicPr>
          <p:nvPr>
            <p:ph idx="1"/>
          </p:nvPr>
        </p:nvPicPr>
        <p:blipFill>
          <a:blip r:embed="rId2"/>
          <a:stretch>
            <a:fillRect/>
          </a:stretch>
        </p:blipFill>
        <p:spPr>
          <a:xfrm>
            <a:off x="0" y="1919288"/>
            <a:ext cx="9144000" cy="4938712"/>
          </a:xfrm>
          <a:solidFill>
            <a:schemeClr val="tx1">
              <a:lumMod val="65000"/>
            </a:schemeClr>
          </a:solid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0" y="0"/>
            <a:ext cx="9144000" cy="1690688"/>
          </a:xfrm>
          <a:solidFill>
            <a:srgbClr val="F9676A"/>
          </a:solidFill>
        </p:spPr>
        <p:txBody>
          <a:bodyPr/>
          <a:lstStyle/>
          <a:p>
            <a:pPr algn="ctr" eaLnBrk="1" hangingPunct="1"/>
            <a:r>
              <a:rPr lang="en-GB" b="1" smtClean="0">
                <a:solidFill>
                  <a:schemeClr val="bg1"/>
                </a:solidFill>
                <a:latin typeface="Century Gothic" pitchFamily="34" charset="0"/>
              </a:rPr>
              <a:t>1. The challenge</a:t>
            </a:r>
          </a:p>
        </p:txBody>
      </p:sp>
      <p:sp>
        <p:nvSpPr>
          <p:cNvPr id="16386" name="Content Placeholder 2"/>
          <p:cNvSpPr>
            <a:spLocks noGrp="1"/>
          </p:cNvSpPr>
          <p:nvPr>
            <p:ph idx="1"/>
          </p:nvPr>
        </p:nvSpPr>
        <p:spPr>
          <a:xfrm>
            <a:off x="228600" y="2195513"/>
            <a:ext cx="3114675" cy="4352925"/>
          </a:xfrm>
        </p:spPr>
        <p:txBody>
          <a:bodyPr/>
          <a:lstStyle/>
          <a:p>
            <a:pPr eaLnBrk="1" hangingPunct="1">
              <a:buFont typeface="Courier New" pitchFamily="49" charset="0"/>
              <a:buChar char="o"/>
            </a:pPr>
            <a:r>
              <a:rPr lang="en-GB" sz="2000" smtClean="0">
                <a:latin typeface="Century Gothic" pitchFamily="34" charset="0"/>
              </a:rPr>
              <a:t>In line with the ex-ante conditionality of Europe’s Structural and Investment Funds (ESIF), regions of member states must design and implement a research and innovation strategy for smart specialisation</a:t>
            </a:r>
          </a:p>
          <a:p>
            <a:pPr eaLnBrk="1" hangingPunct="1"/>
            <a:endParaRPr lang="en-GB" smtClean="0"/>
          </a:p>
        </p:txBody>
      </p:sp>
      <p:pic>
        <p:nvPicPr>
          <p:cNvPr id="16387" name="Picture 5" descr="http://s3platform.jrc.ec.europa.eu/documents/20182/137669/Wheel_ris3_assessm.jpg/f2f336c6-d83f-4240-b85c-3a78a4859dc1?t=1448882334656"/>
          <p:cNvPicPr>
            <a:picLocks noChangeAspect="1" noChangeArrowheads="1"/>
          </p:cNvPicPr>
          <p:nvPr/>
        </p:nvPicPr>
        <p:blipFill>
          <a:blip r:embed="rId2"/>
          <a:srcRect t="7863"/>
          <a:stretch>
            <a:fillRect/>
          </a:stretch>
        </p:blipFill>
        <p:spPr bwMode="auto">
          <a:xfrm>
            <a:off x="3389313" y="1690688"/>
            <a:ext cx="5754687" cy="51577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0" y="0"/>
            <a:ext cx="9144000" cy="1692275"/>
          </a:xfrm>
          <a:solidFill>
            <a:srgbClr val="F9676A"/>
          </a:solidFill>
        </p:spPr>
        <p:txBody>
          <a:bodyPr/>
          <a:lstStyle/>
          <a:p>
            <a:pPr algn="ctr" eaLnBrk="1" hangingPunct="1"/>
            <a:r>
              <a:rPr lang="en-GB" b="1" smtClean="0">
                <a:solidFill>
                  <a:schemeClr val="bg1"/>
                </a:solidFill>
                <a:latin typeface="Century Gothic" pitchFamily="34" charset="0"/>
              </a:rPr>
              <a:t>1. The challenge</a:t>
            </a:r>
          </a:p>
        </p:txBody>
      </p:sp>
      <p:sp>
        <p:nvSpPr>
          <p:cNvPr id="3" name="Content Placeholder 2"/>
          <p:cNvSpPr>
            <a:spLocks noGrp="1"/>
          </p:cNvSpPr>
          <p:nvPr>
            <p:ph idx="1"/>
          </p:nvPr>
        </p:nvSpPr>
        <p:spPr>
          <a:xfrm>
            <a:off x="460375" y="2019300"/>
            <a:ext cx="8139113" cy="4500563"/>
          </a:xfrm>
        </p:spPr>
        <p:txBody>
          <a:bodyPr rtlCol="0">
            <a:normAutofit/>
          </a:bodyPr>
          <a:lstStyle/>
          <a:p>
            <a:pPr eaLnBrk="1" fontAlgn="auto" hangingPunct="1">
              <a:spcAft>
                <a:spcPts val="0"/>
              </a:spcAft>
              <a:buFont typeface="Courier New" panose="02070309020205020404" pitchFamily="49" charset="0"/>
              <a:buChar char="o"/>
              <a:defRPr/>
            </a:pPr>
            <a:r>
              <a:rPr lang="en-GB" sz="2000" smtClean="0">
                <a:latin typeface="Century Gothic" panose="020B0502020202020204" pitchFamily="34" charset="0"/>
              </a:rPr>
              <a:t>In </a:t>
            </a:r>
            <a:r>
              <a:rPr lang="en-GB" sz="2000">
                <a:latin typeface="Century Gothic" panose="020B0502020202020204" pitchFamily="34" charset="0"/>
              </a:rPr>
              <a:t>accordance with this conditionality, Online S3 shall develop an ONLINE Platform for Smart Specialisation Policy </a:t>
            </a:r>
            <a:r>
              <a:rPr lang="en-GB" sz="2000" smtClean="0">
                <a:latin typeface="Century Gothic" panose="020B0502020202020204" pitchFamily="34" charset="0"/>
              </a:rPr>
              <a:t>Advice</a:t>
            </a:r>
          </a:p>
          <a:p>
            <a:pPr marL="0" indent="0" eaLnBrk="1" fontAlgn="auto" hangingPunct="1">
              <a:spcAft>
                <a:spcPts val="0"/>
              </a:spcAft>
              <a:buFont typeface="Arial" panose="020B0604020202020204" pitchFamily="34" charset="0"/>
              <a:buNone/>
              <a:defRPr/>
            </a:pPr>
            <a:endParaRPr lang="en-GB" sz="2000"/>
          </a:p>
          <a:p>
            <a:pPr marL="0" indent="0" eaLnBrk="1" fontAlgn="auto" hangingPunct="1">
              <a:spcAft>
                <a:spcPts val="0"/>
              </a:spcAft>
              <a:buFont typeface="Arial" panose="020B0604020202020204" pitchFamily="34" charset="0"/>
              <a:buNone/>
              <a:defRPr/>
            </a:pPr>
            <a:endParaRPr lang="en-GB" sz="2000" smtClean="0"/>
          </a:p>
          <a:p>
            <a:pPr marL="0" indent="0" eaLnBrk="1" fontAlgn="auto" hangingPunct="1">
              <a:spcAft>
                <a:spcPts val="0"/>
              </a:spcAft>
              <a:buFont typeface="Arial" panose="020B0604020202020204" pitchFamily="34" charset="0"/>
              <a:buNone/>
              <a:defRPr/>
            </a:pPr>
            <a:endParaRPr lang="en-GB" sz="2000"/>
          </a:p>
          <a:p>
            <a:pPr marL="0" indent="0" eaLnBrk="1" fontAlgn="auto" hangingPunct="1">
              <a:spcAft>
                <a:spcPts val="0"/>
              </a:spcAft>
              <a:buFont typeface="Arial" panose="020B0604020202020204" pitchFamily="34" charset="0"/>
              <a:buNone/>
              <a:defRPr/>
            </a:pPr>
            <a:endParaRPr lang="en-GB" sz="2000" smtClean="0"/>
          </a:p>
          <a:p>
            <a:pPr marL="0" indent="0" eaLnBrk="1" fontAlgn="auto" hangingPunct="1">
              <a:spcAft>
                <a:spcPts val="0"/>
              </a:spcAft>
              <a:buFont typeface="Arial" panose="020B0604020202020204" pitchFamily="34" charset="0"/>
              <a:buNone/>
              <a:defRPr/>
            </a:pPr>
            <a:endParaRPr lang="en-GB" sz="2000" smtClean="0"/>
          </a:p>
          <a:p>
            <a:pPr marL="0" indent="0" eaLnBrk="1" fontAlgn="auto" hangingPunct="1">
              <a:spcAft>
                <a:spcPts val="0"/>
              </a:spcAft>
              <a:buFont typeface="Arial" panose="020B0604020202020204" pitchFamily="34" charset="0"/>
              <a:buNone/>
              <a:defRPr/>
            </a:pPr>
            <a:endParaRPr lang="en-GB" sz="2000" smtClean="0"/>
          </a:p>
          <a:p>
            <a:pPr marL="0" indent="0" eaLnBrk="1" fontAlgn="auto" hangingPunct="1">
              <a:spcAft>
                <a:spcPts val="0"/>
              </a:spcAft>
              <a:buFont typeface="Arial" panose="020B0604020202020204" pitchFamily="34" charset="0"/>
              <a:buNone/>
              <a:defRPr/>
            </a:pPr>
            <a:endParaRPr lang="en-GB" sz="2000"/>
          </a:p>
          <a:p>
            <a:pPr eaLnBrk="1" fontAlgn="auto" hangingPunct="1">
              <a:spcAft>
                <a:spcPts val="0"/>
              </a:spcAft>
              <a:buFont typeface="Courier New" panose="02070309020205020404" pitchFamily="49" charset="0"/>
              <a:buChar char="o"/>
              <a:defRPr/>
            </a:pPr>
            <a:r>
              <a:rPr lang="en-GB" sz="2000" smtClean="0">
                <a:latin typeface="Century Gothic" panose="020B0502020202020204" pitchFamily="34" charset="0"/>
              </a:rPr>
              <a:t>This </a:t>
            </a:r>
            <a:r>
              <a:rPr lang="en-GB" sz="2000">
                <a:latin typeface="Century Gothic" panose="020B0502020202020204" pitchFamily="34" charset="0"/>
              </a:rPr>
              <a:t>Policy Advice shall guide member states on the design of research and innovation strategies and implementation of Smart </a:t>
            </a:r>
            <a:r>
              <a:rPr lang="en-GB" sz="2000" smtClean="0">
                <a:latin typeface="Century Gothic" panose="020B0502020202020204" pitchFamily="34" charset="0"/>
              </a:rPr>
              <a:t>Specialisation</a:t>
            </a:r>
            <a:endParaRPr lang="en-GB" sz="2000">
              <a:latin typeface="Century Gothic" panose="020B0502020202020204" pitchFamily="34" charset="0"/>
            </a:endParaRPr>
          </a:p>
          <a:p>
            <a:pPr eaLnBrk="1" fontAlgn="auto" hangingPunct="1">
              <a:spcAft>
                <a:spcPts val="0"/>
              </a:spcAft>
              <a:buFont typeface="Arial" panose="020B0604020202020204" pitchFamily="34" charset="0"/>
              <a:buChar char="•"/>
              <a:defRPr/>
            </a:pPr>
            <a:endParaRPr lang="en-GB"/>
          </a:p>
        </p:txBody>
      </p:sp>
      <p:sp>
        <p:nvSpPr>
          <p:cNvPr id="17411" name="AutoShape 2" descr="online S3 Platform"/>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n-GB">
              <a:latin typeface="Calibri" pitchFamily="34" charset="0"/>
            </a:endParaRPr>
          </a:p>
        </p:txBody>
      </p:sp>
      <p:pic>
        <p:nvPicPr>
          <p:cNvPr id="17412" name="Picture 5"/>
          <p:cNvPicPr>
            <a:picLocks noChangeAspect="1"/>
          </p:cNvPicPr>
          <p:nvPr/>
        </p:nvPicPr>
        <p:blipFill>
          <a:blip r:embed="rId2"/>
          <a:srcRect l="1401" t="10796" r="1601" b="9959"/>
          <a:stretch>
            <a:fillRect/>
          </a:stretch>
        </p:blipFill>
        <p:spPr bwMode="auto">
          <a:xfrm>
            <a:off x="1139825" y="2860675"/>
            <a:ext cx="6388100" cy="2409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0" y="0"/>
            <a:ext cx="9144000" cy="1690688"/>
          </a:xfrm>
          <a:solidFill>
            <a:srgbClr val="F9676A"/>
          </a:solidFill>
        </p:spPr>
        <p:txBody>
          <a:bodyPr/>
          <a:lstStyle/>
          <a:p>
            <a:pPr algn="ctr" eaLnBrk="1" hangingPunct="1"/>
            <a:r>
              <a:rPr lang="en-GB" b="1" smtClean="0">
                <a:solidFill>
                  <a:schemeClr val="bg1"/>
                </a:solidFill>
                <a:latin typeface="Century Gothic" pitchFamily="34" charset="0"/>
              </a:rPr>
              <a:t>2. Vision and scope</a:t>
            </a:r>
          </a:p>
        </p:txBody>
      </p:sp>
      <p:sp>
        <p:nvSpPr>
          <p:cNvPr id="3" name="Content Placeholder 2"/>
          <p:cNvSpPr>
            <a:spLocks noGrp="1"/>
          </p:cNvSpPr>
          <p:nvPr>
            <p:ph idx="1"/>
          </p:nvPr>
        </p:nvSpPr>
        <p:spPr>
          <a:xfrm>
            <a:off x="809625" y="2293938"/>
            <a:ext cx="7524750" cy="3636962"/>
          </a:xfrm>
        </p:spPr>
        <p:txBody>
          <a:bodyPr rtlCol="0">
            <a:normAutofit fontScale="92500"/>
          </a:bodyPr>
          <a:lstStyle/>
          <a:p>
            <a:pPr marL="0" indent="0" eaLnBrk="1" fontAlgn="auto" hangingPunct="1">
              <a:spcAft>
                <a:spcPts val="0"/>
              </a:spcAft>
              <a:buFont typeface="Arial" panose="020B0604020202020204" pitchFamily="34" charset="0"/>
              <a:buNone/>
              <a:defRPr/>
            </a:pPr>
            <a:r>
              <a:rPr lang="en-GB" sz="2400" smtClean="0">
                <a:latin typeface="Century Gothic" panose="020B0502020202020204" pitchFamily="34" charset="0"/>
              </a:rPr>
              <a:t>This </a:t>
            </a:r>
            <a:r>
              <a:rPr lang="en-GB" sz="2400">
                <a:latin typeface="Century Gothic" panose="020B0502020202020204" pitchFamily="34" charset="0"/>
              </a:rPr>
              <a:t>vision of S3 as an ONLINE Platform for Smart Specialisation Policy Advice, shall scope the opportunities digital technologies offer to</a:t>
            </a:r>
            <a:r>
              <a:rPr lang="en-GB" sz="2400" smtClean="0">
                <a:latin typeface="Century Gothic" panose="020B0502020202020204" pitchFamily="34" charset="0"/>
              </a:rPr>
              <a:t>:</a:t>
            </a:r>
          </a:p>
          <a:p>
            <a:pPr marL="0" indent="0" eaLnBrk="1" fontAlgn="auto" hangingPunct="1">
              <a:spcAft>
                <a:spcPts val="0"/>
              </a:spcAft>
              <a:buFont typeface="Arial" panose="020B0604020202020204" pitchFamily="34" charset="0"/>
              <a:buNone/>
              <a:defRPr/>
            </a:pPr>
            <a:endParaRPr lang="en-GB" sz="2400">
              <a:latin typeface="Century Gothic" panose="020B0502020202020204" pitchFamily="34" charset="0"/>
            </a:endParaRPr>
          </a:p>
          <a:p>
            <a:pPr eaLnBrk="1" fontAlgn="auto" hangingPunct="1">
              <a:spcAft>
                <a:spcPts val="0"/>
              </a:spcAft>
              <a:buFont typeface="Courier New" panose="02070309020205020404" pitchFamily="49" charset="0"/>
              <a:buChar char="o"/>
              <a:defRPr/>
            </a:pPr>
            <a:r>
              <a:rPr lang="en-GB" sz="2400" smtClean="0">
                <a:latin typeface="Century Gothic" panose="020B0502020202020204" pitchFamily="34" charset="0"/>
              </a:rPr>
              <a:t>leverage </a:t>
            </a:r>
            <a:r>
              <a:rPr lang="en-GB" sz="2400">
                <a:latin typeface="Century Gothic" panose="020B0502020202020204" pitchFamily="34" charset="0"/>
              </a:rPr>
              <a:t>the data available to underpin the design of research and innovation </a:t>
            </a:r>
            <a:r>
              <a:rPr lang="en-GB" sz="2400" smtClean="0">
                <a:latin typeface="Century Gothic" panose="020B0502020202020204" pitchFamily="34" charset="0"/>
              </a:rPr>
              <a:t>strategies</a:t>
            </a:r>
            <a:endParaRPr lang="en-GB" sz="2400">
              <a:latin typeface="Century Gothic" panose="020B0502020202020204" pitchFamily="34" charset="0"/>
            </a:endParaRPr>
          </a:p>
          <a:p>
            <a:pPr eaLnBrk="1" fontAlgn="auto" hangingPunct="1">
              <a:spcAft>
                <a:spcPts val="0"/>
              </a:spcAft>
              <a:buFont typeface="Courier New" panose="02070309020205020404" pitchFamily="49" charset="0"/>
              <a:buChar char="o"/>
              <a:defRPr/>
            </a:pPr>
            <a:r>
              <a:rPr lang="en-GB" sz="2400" smtClean="0">
                <a:latin typeface="Century Gothic" panose="020B0502020202020204" pitchFamily="34" charset="0"/>
              </a:rPr>
              <a:t>support </a:t>
            </a:r>
            <a:r>
              <a:rPr lang="en-GB" sz="2400">
                <a:latin typeface="Century Gothic" panose="020B0502020202020204" pitchFamily="34" charset="0"/>
              </a:rPr>
              <a:t>the implementation of smart </a:t>
            </a:r>
            <a:r>
              <a:rPr lang="en-GB" sz="2400" smtClean="0">
                <a:latin typeface="Century Gothic" panose="020B0502020202020204" pitchFamily="34" charset="0"/>
              </a:rPr>
              <a:t>specialisation</a:t>
            </a:r>
            <a:endParaRPr lang="en-GB" sz="2400">
              <a:latin typeface="Century Gothic" panose="020B0502020202020204" pitchFamily="34" charset="0"/>
            </a:endParaRPr>
          </a:p>
          <a:p>
            <a:pPr eaLnBrk="1" fontAlgn="auto" hangingPunct="1">
              <a:spcAft>
                <a:spcPts val="0"/>
              </a:spcAft>
              <a:buFont typeface="Courier New" panose="02070309020205020404" pitchFamily="49" charset="0"/>
              <a:buChar char="o"/>
              <a:defRPr/>
            </a:pPr>
            <a:r>
              <a:rPr lang="en-GB" sz="2400" smtClean="0">
                <a:latin typeface="Century Gothic" panose="020B0502020202020204" pitchFamily="34" charset="0"/>
              </a:rPr>
              <a:t>assemble </a:t>
            </a:r>
            <a:r>
              <a:rPr lang="en-GB" sz="2400">
                <a:latin typeface="Century Gothic" panose="020B0502020202020204" pitchFamily="34" charset="0"/>
              </a:rPr>
              <a:t>guidance on the design of Research and Innovation Strategies and as to the implementation of Smart Specialisation (RIS3</a:t>
            </a:r>
            <a:r>
              <a:rPr lang="en-GB" sz="2400" smtClean="0">
                <a:latin typeface="Century Gothic" panose="020B0502020202020204" pitchFamily="34" charset="0"/>
              </a:rPr>
              <a:t>)</a:t>
            </a:r>
            <a:endParaRPr lang="en-GB" sz="2400">
              <a:latin typeface="Century Gothic" panose="020B0502020202020204" pitchFamily="34" charset="0"/>
            </a:endParaRPr>
          </a:p>
          <a:p>
            <a:pPr eaLnBrk="1" fontAlgn="auto" hangingPunct="1">
              <a:spcAft>
                <a:spcPts val="0"/>
              </a:spcAft>
              <a:buFont typeface="Arial" panose="020B0604020202020204" pitchFamily="34" charset="0"/>
              <a:buChar char="•"/>
              <a:defRPr/>
            </a:pP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90688"/>
          </a:xfrm>
          <a:solidFill>
            <a:schemeClr val="accent1">
              <a:lumMod val="60000"/>
              <a:lumOff val="40000"/>
            </a:schemeClr>
          </a:solidFill>
        </p:spPr>
        <p:txBody>
          <a:bodyPr rtlCol="0">
            <a:normAutofit/>
          </a:bodyPr>
          <a:lstStyle/>
          <a:p>
            <a:pPr algn="ctr" eaLnBrk="1" fontAlgn="auto" hangingPunct="1">
              <a:spcAft>
                <a:spcPts val="0"/>
              </a:spcAft>
              <a:defRPr/>
            </a:pPr>
            <a:r>
              <a:rPr lang="en-GB" b="1" smtClean="0">
                <a:solidFill>
                  <a:schemeClr val="bg1"/>
                </a:solidFill>
                <a:latin typeface="Century Gothic" panose="020B0502020202020204" pitchFamily="34" charset="0"/>
              </a:rPr>
              <a:t>3. Approach and model</a:t>
            </a:r>
            <a:endParaRPr lang="en-GB" b="1">
              <a:solidFill>
                <a:schemeClr val="bg1"/>
              </a:solidFill>
              <a:latin typeface="Century Gothic" panose="020B0502020202020204" pitchFamily="34" charset="0"/>
            </a:endParaRPr>
          </a:p>
        </p:txBody>
      </p:sp>
      <p:sp>
        <p:nvSpPr>
          <p:cNvPr id="3" name="Content Placeholder 2"/>
          <p:cNvSpPr>
            <a:spLocks noGrp="1"/>
          </p:cNvSpPr>
          <p:nvPr>
            <p:ph idx="1"/>
          </p:nvPr>
        </p:nvSpPr>
        <p:spPr>
          <a:xfrm>
            <a:off x="942975" y="2290763"/>
            <a:ext cx="7524750" cy="3748087"/>
          </a:xfrm>
        </p:spPr>
        <p:txBody>
          <a:bodyPr rtlCol="0">
            <a:noAutofit/>
          </a:bodyPr>
          <a:lstStyle/>
          <a:p>
            <a:pPr marL="0" indent="0" eaLnBrk="1" fontAlgn="auto" hangingPunct="1">
              <a:spcAft>
                <a:spcPts val="0"/>
              </a:spcAft>
              <a:buFont typeface="Arial" panose="020B0604020202020204" pitchFamily="34" charset="0"/>
              <a:buNone/>
              <a:defRPr/>
            </a:pPr>
            <a:r>
              <a:rPr lang="en-US" sz="2000" b="1"/>
              <a:t> </a:t>
            </a:r>
            <a:endParaRPr lang="en-GB" sz="2000"/>
          </a:p>
          <a:p>
            <a:pPr eaLnBrk="1" fontAlgn="auto" hangingPunct="1">
              <a:spcAft>
                <a:spcPts val="0"/>
              </a:spcAft>
              <a:buFont typeface="Courier New" panose="02070309020205020404" pitchFamily="49" charset="0"/>
              <a:buChar char="o"/>
              <a:defRPr/>
            </a:pPr>
            <a:r>
              <a:rPr lang="en-US" sz="2000">
                <a:latin typeface="Century Gothic" panose="020B0502020202020204" pitchFamily="34" charset="0"/>
              </a:rPr>
              <a:t>Founded on a Science 2.0 approach to research and innovation </a:t>
            </a:r>
            <a:r>
              <a:rPr lang="en-US" sz="2000" smtClean="0">
                <a:latin typeface="Century Gothic" panose="020B0502020202020204" pitchFamily="34" charset="0"/>
              </a:rPr>
              <a:t>strategies</a:t>
            </a:r>
          </a:p>
          <a:p>
            <a:pPr eaLnBrk="1" fontAlgn="auto" hangingPunct="1">
              <a:spcAft>
                <a:spcPts val="0"/>
              </a:spcAft>
              <a:buFont typeface="Courier New" panose="02070309020205020404" pitchFamily="49" charset="0"/>
              <a:buChar char="o"/>
              <a:defRPr/>
            </a:pPr>
            <a:r>
              <a:rPr lang="en-US" sz="2000" smtClean="0">
                <a:latin typeface="Century Gothic" panose="020B0502020202020204" pitchFamily="34" charset="0"/>
              </a:rPr>
              <a:t>Built </a:t>
            </a:r>
            <a:r>
              <a:rPr lang="en-US" sz="2000">
                <a:latin typeface="Century Gothic" panose="020B0502020202020204" pitchFamily="34" charset="0"/>
              </a:rPr>
              <a:t>as a Quadruple Helix model of co-evolutionary </a:t>
            </a:r>
            <a:r>
              <a:rPr lang="en-US" sz="2000" smtClean="0">
                <a:latin typeface="Century Gothic" panose="020B0502020202020204" pitchFamily="34" charset="0"/>
              </a:rPr>
              <a:t>systems </a:t>
            </a:r>
          </a:p>
          <a:p>
            <a:pPr eaLnBrk="1" fontAlgn="auto" hangingPunct="1">
              <a:spcAft>
                <a:spcPts val="0"/>
              </a:spcAft>
              <a:buFont typeface="Courier New" panose="02070309020205020404" pitchFamily="49" charset="0"/>
              <a:buChar char="o"/>
              <a:defRPr/>
            </a:pPr>
            <a:r>
              <a:rPr lang="en-US" sz="2000" smtClean="0">
                <a:latin typeface="Century Gothic" panose="020B0502020202020204" pitchFamily="34" charset="0"/>
              </a:rPr>
              <a:t>The ONLINE Platform </a:t>
            </a:r>
            <a:r>
              <a:rPr lang="en-US" sz="2000">
                <a:latin typeface="Century Gothic" panose="020B0502020202020204" pitchFamily="34" charset="0"/>
              </a:rPr>
              <a:t>for Smart Specialisation Policy Advice shall develop by way </a:t>
            </a:r>
            <a:r>
              <a:rPr lang="en-US" sz="2000" smtClean="0">
                <a:latin typeface="Century Gothic" panose="020B0502020202020204" pitchFamily="34" charset="0"/>
              </a:rPr>
              <a:t>of consultations and deliberations </a:t>
            </a:r>
          </a:p>
          <a:p>
            <a:pPr eaLnBrk="1" fontAlgn="auto" hangingPunct="1">
              <a:spcAft>
                <a:spcPts val="0"/>
              </a:spcAft>
              <a:buFont typeface="Arial" panose="020B0604020202020204" pitchFamily="34" charset="0"/>
              <a:buChar char="•"/>
              <a:defRPr/>
            </a:pPr>
            <a:endParaRPr lang="en-GB" sz="2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77988"/>
          </a:xfrm>
          <a:solidFill>
            <a:schemeClr val="accent1">
              <a:lumMod val="60000"/>
              <a:lumOff val="40000"/>
            </a:schemeClr>
          </a:solidFill>
        </p:spPr>
        <p:txBody>
          <a:bodyPr rtlCol="0">
            <a:normAutofit/>
          </a:bodyPr>
          <a:lstStyle/>
          <a:p>
            <a:pPr algn="ctr" eaLnBrk="1" fontAlgn="auto" hangingPunct="1">
              <a:spcAft>
                <a:spcPts val="0"/>
              </a:spcAft>
              <a:defRPr/>
            </a:pPr>
            <a:r>
              <a:rPr lang="en-GB" sz="3900" b="1" smtClean="0">
                <a:solidFill>
                  <a:schemeClr val="bg1"/>
                </a:solidFill>
                <a:latin typeface="Century Gothic" panose="020B0502020202020204" pitchFamily="34" charset="0"/>
              </a:rPr>
              <a:t>4. Testing the platform of applications</a:t>
            </a:r>
            <a:endParaRPr lang="en-GB" sz="3900" b="1">
              <a:solidFill>
                <a:schemeClr val="bg1"/>
              </a:solidFill>
              <a:latin typeface="Century Gothic" panose="020B0502020202020204" pitchFamily="34" charset="0"/>
            </a:endParaRPr>
          </a:p>
        </p:txBody>
      </p:sp>
      <p:sp>
        <p:nvSpPr>
          <p:cNvPr id="20482" name="Content Placeholder 2"/>
          <p:cNvSpPr>
            <a:spLocks noGrp="1"/>
          </p:cNvSpPr>
          <p:nvPr>
            <p:ph idx="1"/>
          </p:nvPr>
        </p:nvSpPr>
        <p:spPr>
          <a:xfrm>
            <a:off x="900113" y="2503488"/>
            <a:ext cx="7524750" cy="3636962"/>
          </a:xfrm>
        </p:spPr>
        <p:txBody>
          <a:bodyPr/>
          <a:lstStyle/>
          <a:p>
            <a:pPr eaLnBrk="1" hangingPunct="1">
              <a:buFont typeface="Courier New" pitchFamily="49" charset="0"/>
              <a:buChar char="o"/>
            </a:pPr>
            <a:r>
              <a:rPr lang="en-GB" sz="2000" smtClean="0">
                <a:latin typeface="Century Gothic" pitchFamily="34" charset="0"/>
              </a:rPr>
              <a:t>Testing the cloud-based computing and social media-enabled technologies of this ONLINE Platform will proceed by way of web content mining and through natural language processing. </a:t>
            </a:r>
          </a:p>
          <a:p>
            <a:pPr eaLnBrk="1" hangingPunct="1">
              <a:buFont typeface="Courier New" pitchFamily="49" charset="0"/>
              <a:buChar char="o"/>
            </a:pPr>
            <a:r>
              <a:rPr lang="en-GB" sz="2000" smtClean="0">
                <a:latin typeface="Century Gothic" pitchFamily="34" charset="0"/>
              </a:rPr>
              <a:t>These shall crowdsource the knowledge-based services, which not only underpin this process of entrepreneurial discovery, but that also support Smart Specialisation as Policy Advice on the open innovation of user-centric applications.</a:t>
            </a:r>
          </a:p>
          <a:p>
            <a:pPr eaLnBrk="1" hangingPunct="1"/>
            <a:endParaRPr lang="en-GB"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55788"/>
          </a:xfrm>
          <a:solidFill>
            <a:srgbClr val="DDFC6A"/>
          </a:solidFill>
        </p:spPr>
        <p:txBody>
          <a:bodyPr rtlCol="0">
            <a:normAutofit fontScale="90000"/>
          </a:bodyPr>
          <a:lstStyle/>
          <a:p>
            <a:pPr algn="ctr" eaLnBrk="1" fontAlgn="auto" hangingPunct="1">
              <a:spcAft>
                <a:spcPts val="0"/>
              </a:spcAft>
              <a:defRPr/>
            </a:pPr>
            <a:r>
              <a:rPr lang="en-GB" smtClean="0"/>
              <a:t/>
            </a:r>
            <a:br>
              <a:rPr lang="en-GB" smtClean="0"/>
            </a:br>
            <a:r>
              <a:rPr lang="en-GB" smtClean="0"/>
              <a:t/>
            </a:r>
            <a:br>
              <a:rPr lang="en-GB" smtClean="0"/>
            </a:br>
            <a:r>
              <a:rPr lang="en-GB"/>
              <a:t/>
            </a:r>
            <a:br>
              <a:rPr lang="en-GB"/>
            </a:br>
            <a:r>
              <a:rPr lang="en-GB" smtClean="0"/>
              <a:t/>
            </a:r>
            <a:br>
              <a:rPr lang="en-GB" smtClean="0"/>
            </a:br>
            <a:r>
              <a:rPr lang="en-GB"/>
              <a:t> </a:t>
            </a:r>
            <a:r>
              <a:rPr lang="en-GB" smtClean="0"/>
              <a:t/>
            </a:r>
            <a:br>
              <a:rPr lang="en-GB" smtClean="0"/>
            </a:br>
            <a:r>
              <a:rPr lang="en-GB" sz="4900" smtClean="0"/>
              <a:t/>
            </a:r>
            <a:br>
              <a:rPr lang="en-GB" sz="4900" smtClean="0"/>
            </a:br>
            <a:r>
              <a:rPr lang="en-GB" sz="4900" b="1" smtClean="0">
                <a:solidFill>
                  <a:schemeClr val="bg1"/>
                </a:solidFill>
                <a:latin typeface="Century Gothic" panose="020B0502020202020204" pitchFamily="34" charset="0"/>
              </a:rPr>
              <a:t>5. Pilot </a:t>
            </a:r>
            <a:r>
              <a:rPr lang="en-GB" sz="4900" b="1">
                <a:solidFill>
                  <a:schemeClr val="bg1"/>
                </a:solidFill>
                <a:latin typeface="Century Gothic" panose="020B0502020202020204" pitchFamily="34" charset="0"/>
              </a:rPr>
              <a:t>demonstrations</a:t>
            </a:r>
            <a:r>
              <a:rPr lang="en-GB" sz="4900"/>
              <a:t/>
            </a:r>
            <a:br>
              <a:rPr lang="en-GB" sz="4900"/>
            </a:br>
            <a:r>
              <a:rPr lang="en-GB" smtClean="0"/>
              <a:t/>
            </a:r>
            <a:br>
              <a:rPr lang="en-GB" smtClean="0"/>
            </a:br>
            <a:r>
              <a:rPr lang="en-GB" smtClean="0"/>
              <a:t/>
            </a:r>
            <a:br>
              <a:rPr lang="en-GB" smtClean="0"/>
            </a:br>
            <a:r>
              <a:rPr lang="en-GB"/>
              <a:t/>
            </a:r>
            <a:br>
              <a:rPr lang="en-GB"/>
            </a:br>
            <a:r>
              <a:rPr lang="en-GB" smtClean="0"/>
              <a:t/>
            </a:r>
            <a:br>
              <a:rPr lang="en-GB" smtClean="0"/>
            </a:br>
            <a:r>
              <a:rPr lang="en-GB"/>
              <a:t/>
            </a:r>
            <a:br>
              <a:rPr lang="en-GB"/>
            </a:br>
            <a:endParaRPr lang="en-GB"/>
          </a:p>
        </p:txBody>
      </p:sp>
      <p:sp>
        <p:nvSpPr>
          <p:cNvPr id="3" name="Content Placeholder 2"/>
          <p:cNvSpPr>
            <a:spLocks noGrp="1"/>
          </p:cNvSpPr>
          <p:nvPr>
            <p:ph idx="1"/>
          </p:nvPr>
        </p:nvSpPr>
        <p:spPr>
          <a:xfrm>
            <a:off x="628650" y="2597150"/>
            <a:ext cx="7886700" cy="3432175"/>
          </a:xfrm>
        </p:spPr>
        <p:txBody>
          <a:bodyPr rtlCol="0">
            <a:normAutofit/>
          </a:bodyPr>
          <a:lstStyle/>
          <a:p>
            <a:pPr marL="0" indent="0" eaLnBrk="1" fontAlgn="auto" hangingPunct="1">
              <a:spcAft>
                <a:spcPts val="0"/>
              </a:spcAft>
              <a:buFont typeface="Arial" panose="020B0604020202020204" pitchFamily="34" charset="0"/>
              <a:buNone/>
              <a:defRPr/>
            </a:pPr>
            <a:r>
              <a:rPr lang="en-GB" sz="2000" smtClean="0">
                <a:latin typeface="Century Gothic" panose="020B0502020202020204" pitchFamily="34" charset="0"/>
              </a:rPr>
              <a:t>Pilot </a:t>
            </a:r>
            <a:r>
              <a:rPr lang="en-GB" sz="2000">
                <a:latin typeface="Century Gothic" panose="020B0502020202020204" pitchFamily="34" charset="0"/>
              </a:rPr>
              <a:t>demonstrations shall also underpin in-situ assessments of S3 as an ONLINE platform. </a:t>
            </a:r>
            <a:endParaRPr lang="en-GB" sz="2000" smtClean="0">
              <a:latin typeface="Century Gothic" panose="020B0502020202020204" pitchFamily="34" charset="0"/>
            </a:endParaRPr>
          </a:p>
          <a:p>
            <a:pPr marL="0" indent="0" eaLnBrk="1" fontAlgn="auto" hangingPunct="1">
              <a:spcAft>
                <a:spcPts val="0"/>
              </a:spcAft>
              <a:buFont typeface="Arial" panose="020B0604020202020204" pitchFamily="34" charset="0"/>
              <a:buNone/>
              <a:defRPr/>
            </a:pPr>
            <a:endParaRPr lang="en-GB" sz="2000">
              <a:latin typeface="Century Gothic" panose="020B0502020202020204" pitchFamily="34" charset="0"/>
            </a:endParaRPr>
          </a:p>
          <a:p>
            <a:pPr eaLnBrk="1" fontAlgn="auto" hangingPunct="1">
              <a:spcAft>
                <a:spcPts val="0"/>
              </a:spcAft>
              <a:buFont typeface="Courier New" panose="02070309020205020404" pitchFamily="49" charset="0"/>
              <a:buChar char="o"/>
              <a:defRPr/>
            </a:pPr>
            <a:r>
              <a:rPr lang="en-GB" sz="2000" smtClean="0">
                <a:latin typeface="Century Gothic" panose="020B0502020202020204" pitchFamily="34" charset="0"/>
              </a:rPr>
              <a:t>4 pilot demonstrations</a:t>
            </a:r>
          </a:p>
          <a:p>
            <a:pPr eaLnBrk="1" fontAlgn="auto" hangingPunct="1">
              <a:spcAft>
                <a:spcPts val="0"/>
              </a:spcAft>
              <a:buFont typeface="Courier New" panose="02070309020205020404" pitchFamily="49" charset="0"/>
              <a:buChar char="o"/>
              <a:defRPr/>
            </a:pPr>
            <a:r>
              <a:rPr lang="en-GB" sz="2000" smtClean="0">
                <a:latin typeface="Century Gothic" panose="020B0502020202020204" pitchFamily="34" charset="0"/>
              </a:rPr>
              <a:t>These </a:t>
            </a:r>
            <a:r>
              <a:rPr lang="en-GB" sz="2000">
                <a:latin typeface="Century Gothic" panose="020B0502020202020204" pitchFamily="34" charset="0"/>
              </a:rPr>
              <a:t>evaluations shall source the collective intelligence needed for such computing technologies to design knowledge-based services as tools to implement Smart </a:t>
            </a:r>
            <a:r>
              <a:rPr lang="en-GB" sz="2000" smtClean="0">
                <a:latin typeface="Century Gothic" panose="020B0502020202020204" pitchFamily="34" charset="0"/>
              </a:rPr>
              <a:t>Specialisation</a:t>
            </a:r>
            <a:endParaRPr lang="en-GB" sz="2000">
              <a:latin typeface="Century Gothic" panose="020B0502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18834</TotalTime>
  <Words>558</Words>
  <Application>Microsoft Office PowerPoint</Application>
  <PresentationFormat>On-screen Show (4:3)</PresentationFormat>
  <Paragraphs>63</Paragraphs>
  <Slides>15</Slides>
  <Notes>0</Notes>
  <HiddenSlides>0</HiddenSlides>
  <MMClips>0</MMClips>
  <ScaleCrop>false</ScaleCrop>
  <HeadingPairs>
    <vt:vector size="6" baseType="variant">
      <vt:variant>
        <vt:lpstr>Použitá písma</vt:lpstr>
      </vt:variant>
      <vt:variant>
        <vt:i4>5</vt:i4>
      </vt:variant>
      <vt:variant>
        <vt:lpstr>Šablona návrhu</vt:lpstr>
      </vt:variant>
      <vt:variant>
        <vt:i4>1</vt:i4>
      </vt:variant>
      <vt:variant>
        <vt:lpstr>Nadpisy snímků</vt:lpstr>
      </vt:variant>
      <vt:variant>
        <vt:i4>15</vt:i4>
      </vt:variant>
    </vt:vector>
  </HeadingPairs>
  <TitlesOfParts>
    <vt:vector size="21" baseType="lpstr">
      <vt:lpstr>Arial</vt:lpstr>
      <vt:lpstr>Calibri Light</vt:lpstr>
      <vt:lpstr>Calibri</vt:lpstr>
      <vt:lpstr>Century Gothic</vt:lpstr>
      <vt:lpstr>Courier New</vt:lpstr>
      <vt:lpstr>Office Theme</vt:lpstr>
      <vt:lpstr>ONLINE-S3 ONLINE Platform for Smart Specialisation Policy Advice H2020-ISSI-2015-1</vt:lpstr>
      <vt:lpstr>Project consortium</vt:lpstr>
      <vt:lpstr>Project overview</vt:lpstr>
      <vt:lpstr>1. The challenge</vt:lpstr>
      <vt:lpstr>1. The challenge</vt:lpstr>
      <vt:lpstr>2. Vision and scope</vt:lpstr>
      <vt:lpstr>3. Approach and model</vt:lpstr>
      <vt:lpstr>4. Testing the platform of applications</vt:lpstr>
      <vt:lpstr>       5. Pilot demonstrations      </vt:lpstr>
      <vt:lpstr>6. Showcasing social innovation</vt:lpstr>
      <vt:lpstr>7. Closing the gap</vt:lpstr>
      <vt:lpstr>8. Disseminating the findings</vt:lpstr>
      <vt:lpstr>Allocation of tasks</vt:lpstr>
      <vt:lpstr>http://www.onlines3.eu/</vt:lpstr>
      <vt:lpstr>Thank you.</vt:lpstr>
    </vt:vector>
  </TitlesOfParts>
  <Company>Edinburgh Napier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Reid, Alasdair</dc:creator>
  <cp:lastModifiedBy>dubrovayova</cp:lastModifiedBy>
  <cp:revision>26</cp:revision>
  <dcterms:created xsi:type="dcterms:W3CDTF">2016-10-07T14:00:32Z</dcterms:created>
  <dcterms:modified xsi:type="dcterms:W3CDTF">2016-10-24T12:58:07Z</dcterms:modified>
</cp:coreProperties>
</file>