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  <p:sldId id="270" r:id="rId3"/>
    <p:sldId id="271" r:id="rId4"/>
    <p:sldId id="258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9" r:id="rId14"/>
    <p:sldId id="267" r:id="rId15"/>
    <p:sldId id="26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3838"/>
    <a:srgbClr val="DDFC6A"/>
    <a:srgbClr val="F9676A"/>
    <a:srgbClr val="FA7679"/>
    <a:srgbClr val="F84E52"/>
    <a:srgbClr val="E9090E"/>
    <a:srgbClr val="F20062"/>
    <a:srgbClr val="99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-7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FE72-3DA1-4BA3-A1DB-87BA489651CA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0928A-6916-4039-AA3A-23B0520615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064CA-4E68-4855-801A-E8AC12012F7F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BF850-8832-442B-9FD1-B11AC28AFC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989A5-D44F-4062-9285-CD9A58405291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745FC-BEF2-4009-981B-EE4EDD16B5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7CA2A-3E3E-4D06-BF4E-82DFC9160318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DD4CC-3CAB-45B8-8C8D-9A34CA8DA7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8F591-15EB-4E5D-881E-AE44B25BC6C7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36B9B-0565-4419-B957-96769F805A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F825B-3F9A-43D2-89F2-E71959431E50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7BB5-F50D-4135-B20B-8FBF723E00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024CC-E130-4F19-83A8-A9B90CEACEE8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73DB7-33A7-4B3E-B247-D2780D4D69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99C83-F78F-4F61-9905-3B7594DDB5FF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3E155-295B-46F2-B964-1C322E084F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17258-C37C-471E-AC8E-2DFB6E21A177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5D9D9-3D6E-4702-82BE-9049B31E37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42A1C-08E5-400D-8C6F-BBE5BC75F799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425AC-16DD-49EB-90E4-66CF4EDBAD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D4C58-BC91-42C6-A8B3-85C1C2F3C316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FF608-3882-4B96-8089-4A1BFF7789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F3AD04-A8C1-460B-B719-BEDAE0AF9CE3}" type="datetimeFigureOut">
              <a:rPr lang="en-GB"/>
              <a:pPr>
                <a:defRPr/>
              </a:pPr>
              <a:t>25/10/2016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C5DB19-EB5B-445D-B5F2-2F8899667C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4" r:id="rId1"/>
    <p:sldLayoutId id="2147483963" r:id="rId2"/>
    <p:sldLayoutId id="2147483962" r:id="rId3"/>
    <p:sldLayoutId id="2147483961" r:id="rId4"/>
    <p:sldLayoutId id="2147483960" r:id="rId5"/>
    <p:sldLayoutId id="2147483959" r:id="rId6"/>
    <p:sldLayoutId id="2147483958" r:id="rId7"/>
    <p:sldLayoutId id="2147483957" r:id="rId8"/>
    <p:sldLayoutId id="2147483956" r:id="rId9"/>
    <p:sldLayoutId id="2147483955" r:id="rId10"/>
    <p:sldLayoutId id="214748395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omninos@urenio.org" TargetMode="External"/><Relationship Id="rId2" Type="http://schemas.openxmlformats.org/officeDocument/2006/relationships/hyperlink" Target="mailto:evagarcia@rtdi.e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druskova@sbagency.sk" TargetMode="External"/><Relationship Id="rId4" Type="http://schemas.openxmlformats.org/officeDocument/2006/relationships/hyperlink" Target="mailto:m.deakin@napier.ac.uk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163" y="1187450"/>
            <a:ext cx="8086725" cy="12271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latin typeface="Century Gothic" panose="020B0502020202020204" pitchFamily="34" charset="0"/>
              </a:rPr>
              <a:t>ONLINE-S3</a:t>
            </a:r>
            <a:r>
              <a:rPr lang="en-GB" dirty="0" smtClean="0">
                <a:latin typeface="Century Gothic" panose="020B0502020202020204" pitchFamily="34" charset="0"/>
              </a:rPr>
              <a:t/>
            </a:r>
            <a:br>
              <a:rPr lang="en-GB" dirty="0" smtClean="0">
                <a:latin typeface="Century Gothic" panose="020B0502020202020204" pitchFamily="34" charset="0"/>
              </a:rPr>
            </a:br>
            <a:r>
              <a:rPr lang="sk-SK" sz="1300" dirty="0">
                <a:latin typeface="Century Gothic" panose="020B0502020202020204" pitchFamily="34" charset="0"/>
              </a:rPr>
              <a:t/>
            </a:r>
            <a:br>
              <a:rPr lang="sk-SK" sz="1300" dirty="0">
                <a:latin typeface="Century Gothic" panose="020B0502020202020204" pitchFamily="34" charset="0"/>
              </a:rPr>
            </a:br>
            <a:r>
              <a:rPr lang="sk-SK" sz="2000" b="1" dirty="0">
                <a:latin typeface="Century Gothic" panose="020B0502020202020204" pitchFamily="34" charset="0"/>
              </a:rPr>
              <a:t>Projekt </a:t>
            </a:r>
            <a:r>
              <a:rPr lang="en-GB" sz="2000" b="1" dirty="0">
                <a:latin typeface="Century Gothic" panose="020B0502020202020204" pitchFamily="34" charset="0"/>
              </a:rPr>
              <a:t>S3 ONLINE Platform</a:t>
            </a:r>
            <a:r>
              <a:rPr lang="sk-SK" sz="2000" b="1" dirty="0">
                <a:latin typeface="Century Gothic" panose="020B0502020202020204" pitchFamily="34" charset="0"/>
              </a:rPr>
              <a:t>y</a:t>
            </a:r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sk-SK" sz="2000" b="1" dirty="0">
                <a:latin typeface="Century Gothic" panose="020B0502020202020204" pitchFamily="34" charset="0"/>
              </a:rPr>
              <a:t>pre</a:t>
            </a:r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sk-SK" sz="2000" b="1" dirty="0">
                <a:latin typeface="Century Gothic" panose="020B0502020202020204" pitchFamily="34" charset="0"/>
              </a:rPr>
              <a:t>inteligentnú </a:t>
            </a:r>
            <a:r>
              <a:rPr lang="sk-SK" sz="2000" b="1" dirty="0" smtClean="0">
                <a:latin typeface="Century Gothic" panose="020B0502020202020204" pitchFamily="34" charset="0"/>
              </a:rPr>
              <a:t>špecializáciu</a:t>
            </a:r>
            <a:br>
              <a:rPr lang="sk-SK" sz="2000" b="1" dirty="0" smtClean="0">
                <a:latin typeface="Century Gothic" panose="020B0502020202020204" pitchFamily="34" charset="0"/>
              </a:rPr>
            </a:br>
            <a:r>
              <a:rPr lang="sk-SK" sz="1300" dirty="0">
                <a:latin typeface="Century Gothic" panose="020B0502020202020204" pitchFamily="34" charset="0"/>
              </a:rPr>
              <a:t/>
            </a:r>
            <a:br>
              <a:rPr lang="sk-SK" sz="1300" dirty="0">
                <a:latin typeface="Century Gothic" panose="020B0502020202020204" pitchFamily="34" charset="0"/>
              </a:rPr>
            </a:br>
            <a:r>
              <a:rPr lang="en-GB" sz="2000" dirty="0">
                <a:latin typeface="Century Gothic" panose="020B0502020202020204" pitchFamily="34" charset="0"/>
              </a:rPr>
              <a:t>ONLINE Platform for Smart Specialisation </a:t>
            </a:r>
            <a:r>
              <a:rPr lang="en-GB" sz="2000" dirty="0" smtClean="0">
                <a:latin typeface="Century Gothic" panose="020B0502020202020204" pitchFamily="34" charset="0"/>
              </a:rPr>
              <a:t>Policy Advice</a:t>
            </a:r>
            <a:br>
              <a:rPr lang="en-GB" sz="2000" dirty="0" smtClean="0">
                <a:latin typeface="Century Gothic" panose="020B0502020202020204" pitchFamily="34" charset="0"/>
              </a:rPr>
            </a:br>
            <a:r>
              <a:rPr lang="en-GB" sz="2000" dirty="0" smtClean="0">
                <a:latin typeface="Century Gothic" panose="020B0502020202020204" pitchFamily="34" charset="0"/>
              </a:rPr>
              <a:t>H2020-ISSI-2015-1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13314" name="Title 1"/>
          <p:cNvSpPr txBox="1">
            <a:spLocks/>
          </p:cNvSpPr>
          <p:nvPr/>
        </p:nvSpPr>
        <p:spPr bwMode="auto">
          <a:xfrm>
            <a:off x="395288" y="4433888"/>
            <a:ext cx="8086725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GB">
                <a:latin typeface="Century Gothic" pitchFamily="34" charset="0"/>
              </a:rPr>
              <a:t>Title of event</a:t>
            </a:r>
          </a:p>
          <a:p>
            <a:pPr algn="ctr">
              <a:lnSpc>
                <a:spcPct val="90000"/>
              </a:lnSpc>
            </a:pPr>
            <a:r>
              <a:rPr lang="sk-SK"/>
              <a:t>Bratislava</a:t>
            </a:r>
            <a:r>
              <a:rPr lang="en-GB">
                <a:latin typeface="Century Gothic" pitchFamily="34" charset="0"/>
              </a:rPr>
              <a:t>, </a:t>
            </a:r>
            <a:r>
              <a:rPr lang="sk-SK"/>
              <a:t>xx.11.2016</a:t>
            </a:r>
            <a:endParaRPr lang="en-GB"/>
          </a:p>
          <a:p>
            <a:pPr algn="ctr">
              <a:lnSpc>
                <a:spcPct val="90000"/>
              </a:lnSpc>
            </a:pPr>
            <a:r>
              <a:rPr lang="en-GB">
                <a:latin typeface="Century Gothic" pitchFamily="34" charset="0"/>
              </a:rPr>
              <a:t>Name of presenter + </a:t>
            </a:r>
            <a:r>
              <a:rPr lang="sk-SK"/>
              <a:t>SBA</a:t>
            </a:r>
            <a:endParaRPr lang="en-GB"/>
          </a:p>
        </p:txBody>
      </p:sp>
      <p:pic>
        <p:nvPicPr>
          <p:cNvPr id="10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288" y="2692400"/>
            <a:ext cx="1897062" cy="1741488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</p:pic>
      <p:pic>
        <p:nvPicPr>
          <p:cNvPr id="13316" name="Picture 2" descr="Image result for european commiss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90813" y="2692400"/>
            <a:ext cx="1744662" cy="174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8"/>
          </a:xfrm>
          <a:solidFill>
            <a:srgbClr val="DDFC6A"/>
          </a:solidFill>
        </p:spPr>
        <p:txBody>
          <a:bodyPr/>
          <a:lstStyle/>
          <a:p>
            <a:pPr algn="ctr" eaLnBrk="1" hangingPunct="1"/>
            <a:r>
              <a:rPr lang="en-GB" b="1" smtClean="0">
                <a:solidFill>
                  <a:schemeClr val="bg1"/>
                </a:solidFill>
                <a:latin typeface="Century Gothic" pitchFamily="34" charset="0"/>
              </a:rPr>
              <a:t>6. </a:t>
            </a:r>
            <a:r>
              <a:rPr lang="sk-SK" b="1" smtClean="0">
                <a:solidFill>
                  <a:schemeClr val="bg1"/>
                </a:solidFill>
                <a:latin typeface="Century Gothic" pitchFamily="34" charset="0"/>
              </a:rPr>
              <a:t>Prezentovanie sociálnych inovácií</a:t>
            </a:r>
            <a:endParaRPr lang="en-GB" b="1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809625" y="2222500"/>
            <a:ext cx="7524750" cy="4227513"/>
          </a:xfrm>
        </p:spPr>
        <p:txBody>
          <a:bodyPr/>
          <a:lstStyle/>
          <a:p>
            <a:pPr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Tieto hodnotenia budú ukážkou sociálnych inovácií užívateľsky orientovaných aplikácií ako motoru pre spoluprácu zainteresovaných subjektov, ktorý využíva zdroje online platformy, a v </a:t>
            </a:r>
            <a:r>
              <a:rPr lang="sk-SK" sz="2000" dirty="0" err="1" smtClean="0">
                <a:latin typeface="Century Gothic" pitchFamily="34" charset="0"/>
              </a:rPr>
              <a:t>splupráci</a:t>
            </a:r>
            <a:r>
              <a:rPr lang="sk-SK" sz="2000" dirty="0" smtClean="0">
                <a:latin typeface="Century Gothic" pitchFamily="34" charset="0"/>
              </a:rPr>
              <a:t> so zainteresovanými subjektmi navrhuje služby pre implementáciu inteligentnej špecializácie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sk-SK" sz="2000" dirty="0" smtClean="0">
              <a:latin typeface="Century Gothic" pitchFamily="34" charset="0"/>
            </a:endParaRPr>
          </a:p>
          <a:p>
            <a:pPr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Nástroje, ktoré implementujú inteligentnú špecializáciu ako politické odporúčania týkajúce sa vytvárania bohatstva naprieč členskými štátmi a ktoré vytvoria návod pre využitie RIS3 na zabezpečenie </a:t>
            </a:r>
            <a:r>
              <a:rPr lang="sk-SK" sz="2000" dirty="0" err="1" smtClean="0">
                <a:latin typeface="Century Gothic" pitchFamily="34" charset="0"/>
              </a:rPr>
              <a:t>inkluzívneho</a:t>
            </a:r>
            <a:r>
              <a:rPr lang="sk-SK" sz="2000" dirty="0" smtClean="0">
                <a:latin typeface="Century Gothic" pitchFamily="34" charset="0"/>
              </a:rPr>
              <a:t> rastu európskych regiónov.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8"/>
          </a:xfrm>
          <a:solidFill>
            <a:srgbClr val="92D050"/>
          </a:solidFill>
        </p:spPr>
        <p:txBody>
          <a:bodyPr/>
          <a:lstStyle/>
          <a:p>
            <a:pPr algn="ctr" eaLnBrk="1" hangingPunct="1"/>
            <a:r>
              <a:rPr lang="en-GB" b="1" smtClean="0">
                <a:solidFill>
                  <a:schemeClr val="bg1"/>
                </a:solidFill>
                <a:latin typeface="Century Gothic" pitchFamily="34" charset="0"/>
              </a:rPr>
              <a:t>7. </a:t>
            </a:r>
            <a:r>
              <a:rPr lang="sk-SK" b="1" smtClean="0">
                <a:solidFill>
                  <a:schemeClr val="bg1"/>
                </a:solidFill>
                <a:latin typeface="Century Gothic" pitchFamily="34" charset="0"/>
              </a:rPr>
              <a:t>Zaplňovanie medzery</a:t>
            </a:r>
            <a:endParaRPr lang="en-GB" b="1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809625" y="2373313"/>
            <a:ext cx="7524750" cy="3635375"/>
          </a:xfrm>
        </p:spPr>
        <p:txBody>
          <a:bodyPr/>
          <a:lstStyle/>
          <a:p>
            <a:pPr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Online S3 bude prezentovať regionálnu politiku ako sociálne inovácie prostredníctvom užívateľsky orientovaných aplikácií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sk-SK" sz="1000" dirty="0" smtClean="0">
              <a:latin typeface="Century Gothic" pitchFamily="34" charset="0"/>
            </a:endParaRPr>
          </a:p>
          <a:p>
            <a:pPr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Inovácie sú základom procesu podnikateľského objavovania, ktoré spolu prispieva k vytváraniu znalostných služieb zameraných na podporu inteligentnej špecializácie</a:t>
            </a:r>
            <a:endParaRPr lang="sk-SK" sz="2000" dirty="0">
              <a:latin typeface="Century Gothic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sk-SK" sz="1000" dirty="0" smtClean="0">
              <a:latin typeface="Century Gothic" pitchFamily="34" charset="0"/>
            </a:endParaRPr>
          </a:p>
          <a:p>
            <a:pPr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Služby ONLINE platformy budú zaplňovať medzeru medzi poradenstvom dostupným pre národné štáty a pre regióny EÚ s cieľom využiť možnosti stratégií RIS pre zabezpečenie </a:t>
            </a:r>
            <a:r>
              <a:rPr lang="sk-SK" sz="2000" dirty="0" err="1" smtClean="0">
                <a:latin typeface="Century Gothic" pitchFamily="34" charset="0"/>
              </a:rPr>
              <a:t>inkluzívneho</a:t>
            </a:r>
            <a:r>
              <a:rPr lang="sk-SK" sz="2000" dirty="0" smtClean="0">
                <a:latin typeface="Century Gothic" pitchFamily="34" charset="0"/>
              </a:rPr>
              <a:t> rastu.</a:t>
            </a:r>
          </a:p>
          <a:p>
            <a:pPr eaLnBrk="1" hangingPunct="1">
              <a:defRPr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8"/>
          </a:xfrm>
          <a:solidFill>
            <a:srgbClr val="92D050"/>
          </a:solidFill>
        </p:spPr>
        <p:txBody>
          <a:bodyPr/>
          <a:lstStyle/>
          <a:p>
            <a:pPr algn="ctr" eaLnBrk="1" hangingPunct="1"/>
            <a:r>
              <a:rPr lang="en-GB" b="1" smtClean="0">
                <a:solidFill>
                  <a:schemeClr val="bg1"/>
                </a:solidFill>
                <a:latin typeface="Century Gothic" pitchFamily="34" charset="0"/>
              </a:rPr>
              <a:t>8. </a:t>
            </a:r>
            <a:r>
              <a:rPr lang="sk-SK" b="1" smtClean="0">
                <a:solidFill>
                  <a:schemeClr val="bg1"/>
                </a:solidFill>
                <a:latin typeface="Century Gothic" pitchFamily="34" charset="0"/>
              </a:rPr>
              <a:t>Šírenie poznatkov </a:t>
            </a:r>
            <a:br>
              <a:rPr lang="sk-SK" b="1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sk-SK" b="1" smtClean="0">
                <a:solidFill>
                  <a:schemeClr val="bg1"/>
                </a:solidFill>
                <a:latin typeface="Century Gothic" pitchFamily="34" charset="0"/>
              </a:rPr>
              <a:t>a zistení</a:t>
            </a:r>
            <a:endParaRPr lang="en-GB" b="1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25" y="2370138"/>
            <a:ext cx="7524750" cy="3068637"/>
          </a:xfrm>
        </p:spPr>
        <p:txBody>
          <a:bodyPr>
            <a:normAutofit/>
          </a:bodyPr>
          <a:lstStyle/>
          <a:p>
            <a:pPr eaLnBrk="1" hangingPunct="1">
              <a:buFont typeface="Courier New" pitchFamily="49" charset="0"/>
              <a:buChar char="o"/>
              <a:defRPr/>
            </a:pPr>
            <a:endParaRPr lang="sk-SK" sz="2000" dirty="0" smtClean="0">
              <a:latin typeface="Century Gothic" pitchFamily="34" charset="0"/>
            </a:endParaRPr>
          </a:p>
          <a:p>
            <a:pPr eaLnBrk="1" hangingPunct="1">
              <a:defRPr/>
            </a:pPr>
            <a:r>
              <a:rPr lang="sk-SK" sz="2000" dirty="0" smtClean="0">
                <a:latin typeface="Century Gothic" pitchFamily="34" charset="0"/>
              </a:rPr>
              <a:t>Online S3 poskytne priestor pre šírenie projektových zistení o podnikateľskom objavovaní tohto modelu riadenia rozvoja územia,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sk-SK" sz="2000" dirty="0" smtClean="0">
              <a:latin typeface="Century Gothic" pitchFamily="34" charset="0"/>
            </a:endParaRPr>
          </a:p>
          <a:p>
            <a:pPr eaLnBrk="1" hangingPunct="1">
              <a:defRPr/>
            </a:pPr>
            <a:r>
              <a:rPr lang="sk-SK" sz="2000" dirty="0" smtClean="0">
                <a:latin typeface="Century Gothic" pitchFamily="34" charset="0"/>
              </a:rPr>
              <a:t>Počas trvania projektu sa predpokladá zverejnenie 17 publikácií s otvoreným prístupom</a:t>
            </a:r>
          </a:p>
          <a:p>
            <a:pPr eaLnBrk="1" hangingPunct="1">
              <a:buFont typeface="Arial" charset="0"/>
              <a:buNone/>
              <a:defRPr/>
            </a:pPr>
            <a:endParaRPr lang="sk-SK" sz="2000" dirty="0" smtClean="0">
              <a:latin typeface="Century Gothic" pitchFamily="34" charset="0"/>
            </a:endParaRPr>
          </a:p>
          <a:p>
            <a:pPr eaLnBrk="1" hangingPunct="1">
              <a:defRPr/>
            </a:pPr>
            <a:endParaRPr lang="sk-SK" sz="2000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k-SK" b="1" smtClean="0">
                <a:latin typeface="Century Gothic" pitchFamily="34" charset="0"/>
              </a:rPr>
              <a:t>Rozdelenie úloh</a:t>
            </a:r>
            <a:endParaRPr lang="en-GB" b="1" smtClean="0">
              <a:latin typeface="Century Gothic" pitchFamily="34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4213" y="1900238"/>
            <a:ext cx="7650162" cy="4292600"/>
          </a:xfrm>
        </p:spPr>
        <p:txBody>
          <a:bodyPr/>
          <a:lstStyle/>
          <a:p>
            <a:pPr eaLnBrk="1" hangingPunct="1">
              <a:defRPr/>
            </a:pPr>
            <a:r>
              <a:rPr lang="en-GB" sz="2200" dirty="0" smtClean="0">
                <a:latin typeface="Century Gothic" pitchFamily="34" charset="0"/>
              </a:rPr>
              <a:t>7 </a:t>
            </a:r>
            <a:r>
              <a:rPr lang="sk-SK" sz="2200" dirty="0" smtClean="0">
                <a:latin typeface="Century Gothic" pitchFamily="34" charset="0"/>
              </a:rPr>
              <a:t>pracovných balíkov (</a:t>
            </a:r>
            <a:r>
              <a:rPr lang="sk-SK" sz="2200" dirty="0" err="1" smtClean="0">
                <a:latin typeface="Century Gothic" pitchFamily="34" charset="0"/>
              </a:rPr>
              <a:t>work</a:t>
            </a:r>
            <a:r>
              <a:rPr lang="sk-SK" sz="2200" dirty="0" smtClean="0">
                <a:latin typeface="Century Gothic" pitchFamily="34" charset="0"/>
              </a:rPr>
              <a:t> </a:t>
            </a:r>
            <a:r>
              <a:rPr lang="sk-SK" sz="2200" dirty="0" err="1" smtClean="0">
                <a:latin typeface="Century Gothic" pitchFamily="34" charset="0"/>
              </a:rPr>
              <a:t>packages</a:t>
            </a:r>
            <a:r>
              <a:rPr lang="sk-SK" sz="2200" dirty="0" smtClean="0">
                <a:latin typeface="Century Gothic" pitchFamily="34" charset="0"/>
              </a:rPr>
              <a:t> – WP)</a:t>
            </a:r>
            <a:r>
              <a:rPr lang="en-GB" sz="2200" dirty="0" smtClean="0">
                <a:latin typeface="Century Gothic" pitchFamily="34" charset="0"/>
              </a:rPr>
              <a:t>:</a:t>
            </a:r>
            <a:endParaRPr lang="sk-SK" sz="2200" dirty="0" smtClean="0">
              <a:latin typeface="Century Gothic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GB" sz="2200" dirty="0" smtClean="0">
              <a:latin typeface="Century Gothic" pitchFamily="34" charset="0"/>
            </a:endParaRPr>
          </a:p>
          <a:p>
            <a:pPr lvl="1" eaLnBrk="1" hangingPunct="1">
              <a:defRPr/>
            </a:pPr>
            <a:r>
              <a:rPr lang="en-GB" sz="2000" dirty="0" smtClean="0">
                <a:latin typeface="Century Gothic" pitchFamily="34" charset="0"/>
              </a:rPr>
              <a:t>WP1. RIS3 </a:t>
            </a:r>
            <a:r>
              <a:rPr lang="sk-SK" sz="2000" dirty="0" smtClean="0">
                <a:latin typeface="Century Gothic" pitchFamily="34" charset="0"/>
              </a:rPr>
              <a:t>stratégie: Súčasný stav a nastupujúce trendy</a:t>
            </a:r>
          </a:p>
          <a:p>
            <a:pPr lvl="1" eaLnBrk="1" hangingPunct="1">
              <a:defRPr/>
            </a:pPr>
            <a:r>
              <a:rPr lang="sk-SK" sz="2000" dirty="0" smtClean="0">
                <a:latin typeface="Century Gothic" pitchFamily="34" charset="0"/>
              </a:rPr>
              <a:t>WP2. Online S3 mechanizmus pre politické poradenstvo RIS3</a:t>
            </a:r>
          </a:p>
          <a:p>
            <a:pPr lvl="1" eaLnBrk="1" hangingPunct="1">
              <a:defRPr/>
            </a:pPr>
            <a:r>
              <a:rPr lang="sk-SK" sz="2000" dirty="0" smtClean="0">
                <a:latin typeface="Century Gothic" pitchFamily="34" charset="0"/>
              </a:rPr>
              <a:t>WP3. Vytvorenie Platformy Online S3 </a:t>
            </a:r>
          </a:p>
          <a:p>
            <a:pPr lvl="1" eaLnBrk="1" hangingPunct="1">
              <a:defRPr/>
            </a:pPr>
            <a:r>
              <a:rPr lang="sk-SK" sz="2000" dirty="0" smtClean="0">
                <a:latin typeface="Century Gothic" pitchFamily="34" charset="0"/>
              </a:rPr>
              <a:t>WP4. Nástroje, aplikácie a e-služby</a:t>
            </a:r>
          </a:p>
          <a:p>
            <a:pPr lvl="1" eaLnBrk="1" hangingPunct="1">
              <a:defRPr/>
            </a:pPr>
            <a:r>
              <a:rPr lang="sk-SK" sz="2000" dirty="0" smtClean="0">
                <a:latin typeface="Century Gothic" pitchFamily="34" charset="0"/>
              </a:rPr>
              <a:t>WP5. Pilotná hodnotenia platformy, aplikácií a e-služieb</a:t>
            </a:r>
          </a:p>
          <a:p>
            <a:pPr lvl="1" eaLnBrk="1" hangingPunct="1">
              <a:defRPr/>
            </a:pPr>
            <a:r>
              <a:rPr lang="sk-SK" sz="2000" dirty="0" smtClean="0">
                <a:latin typeface="Century Gothic" pitchFamily="34" charset="0"/>
              </a:rPr>
              <a:t>WP6. </a:t>
            </a:r>
            <a:r>
              <a:rPr lang="sk-SK" sz="2000" dirty="0" err="1" smtClean="0">
                <a:latin typeface="Century Gothic" pitchFamily="34" charset="0"/>
              </a:rPr>
              <a:t>Diseminácia</a:t>
            </a:r>
            <a:r>
              <a:rPr lang="sk-SK" sz="2000" dirty="0" smtClean="0">
                <a:latin typeface="Century Gothic" pitchFamily="34" charset="0"/>
              </a:rPr>
              <a:t> a udržateľnosť projektu</a:t>
            </a:r>
          </a:p>
          <a:p>
            <a:pPr lvl="1" eaLnBrk="1" hangingPunct="1">
              <a:defRPr/>
            </a:pPr>
            <a:r>
              <a:rPr lang="sk-SK" sz="2000" dirty="0" smtClean="0">
                <a:latin typeface="Century Gothic" pitchFamily="34" charset="0"/>
              </a:rPr>
              <a:t>WP7. Riadenie a koordinácia projektu</a:t>
            </a:r>
            <a:endParaRPr lang="sk-SK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57300" y="358775"/>
            <a:ext cx="6727825" cy="5108575"/>
          </a:xfrm>
        </p:spPr>
      </p:pic>
      <p:sp>
        <p:nvSpPr>
          <p:cNvPr id="26626" name="Title 1"/>
          <p:cNvSpPr>
            <a:spLocks noGrp="1"/>
          </p:cNvSpPr>
          <p:nvPr>
            <p:ph type="title" idx="4294967295"/>
          </p:nvPr>
        </p:nvSpPr>
        <p:spPr>
          <a:xfrm>
            <a:off x="800100" y="5373688"/>
            <a:ext cx="7886700" cy="1325562"/>
          </a:xfrm>
        </p:spPr>
        <p:txBody>
          <a:bodyPr/>
          <a:lstStyle/>
          <a:p>
            <a:pPr algn="ctr" eaLnBrk="1" hangingPunct="1"/>
            <a:r>
              <a:rPr lang="en-GB" sz="4000" smtClean="0">
                <a:latin typeface="Century Gothic" pitchFamily="34" charset="0"/>
              </a:rPr>
              <a:t>http://www.onlines3.eu/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628650" y="2165350"/>
            <a:ext cx="7886700" cy="1325563"/>
          </a:xfrm>
        </p:spPr>
        <p:txBody>
          <a:bodyPr/>
          <a:lstStyle/>
          <a:p>
            <a:pPr algn="ctr" eaLnBrk="1" hangingPunct="1"/>
            <a:r>
              <a:rPr lang="sk-SK" b="1" smtClean="0">
                <a:latin typeface="Century Gothic" pitchFamily="34" charset="0"/>
              </a:rPr>
              <a:t>Ďakujem</a:t>
            </a:r>
            <a:endParaRPr lang="en-GB" b="1" smtClean="0">
              <a:latin typeface="Century Gothic" pitchFamily="34" charset="0"/>
            </a:endParaRP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82563" y="3582988"/>
            <a:ext cx="8913812" cy="28352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sk-SK" sz="2000" b="1" smtClean="0">
                <a:latin typeface="Century Gothic" pitchFamily="34" charset="0"/>
              </a:rPr>
              <a:t>Kontakty</a:t>
            </a:r>
            <a:r>
              <a:rPr lang="en-US" sz="2000" b="1" smtClean="0">
                <a:latin typeface="Century Gothic" pitchFamily="34" charset="0"/>
              </a:rPr>
              <a:t>:</a:t>
            </a:r>
          </a:p>
          <a:p>
            <a:pPr marL="0" indent="0" eaLnBrk="1" hangingPunct="1">
              <a:buFont typeface="Arial" charset="0"/>
              <a:buNone/>
            </a:pPr>
            <a:endParaRPr lang="en-GB" sz="2000" b="1" smtClean="0">
              <a:latin typeface="Century Gothic" pitchFamily="34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1900" smtClean="0">
                <a:latin typeface="Century Gothic" pitchFamily="34" charset="0"/>
              </a:rPr>
              <a:t>Project Director: </a:t>
            </a:r>
            <a:r>
              <a:rPr lang="en-US" sz="1900" b="1" smtClean="0">
                <a:latin typeface="Century Gothic" pitchFamily="34" charset="0"/>
              </a:rPr>
              <a:t>Ms. Eva Garcia Muntion </a:t>
            </a:r>
            <a:r>
              <a:rPr lang="en-US" sz="1900" smtClean="0">
                <a:latin typeface="Century Gothic" pitchFamily="34" charset="0"/>
                <a:hlinkClick r:id="rId2"/>
              </a:rPr>
              <a:t>(</a:t>
            </a:r>
            <a:r>
              <a:rPr lang="en-US" sz="1900" u="sng" smtClean="0">
                <a:latin typeface="Century Gothic" pitchFamily="34" charset="0"/>
                <a:hlinkClick r:id="rId2"/>
              </a:rPr>
              <a:t>evagarcia@rtdi.eu</a:t>
            </a:r>
            <a:r>
              <a:rPr lang="en-US" sz="1900" smtClean="0">
                <a:latin typeface="Century Gothic" pitchFamily="34" charset="0"/>
              </a:rPr>
              <a:t>)</a:t>
            </a:r>
            <a:endParaRPr lang="en-GB" sz="1900" smtClean="0">
              <a:latin typeface="Century Gothic" pitchFamily="34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1900" smtClean="0">
                <a:latin typeface="Century Gothic" pitchFamily="34" charset="0"/>
              </a:rPr>
              <a:t>Chief Methodology Officer: </a:t>
            </a:r>
            <a:r>
              <a:rPr lang="en-US" sz="1900" b="1" smtClean="0">
                <a:latin typeface="Century Gothic" pitchFamily="34" charset="0"/>
              </a:rPr>
              <a:t>Prof. Nicos Komninos </a:t>
            </a:r>
            <a:r>
              <a:rPr lang="en-US" sz="1900" smtClean="0">
                <a:latin typeface="Century Gothic" pitchFamily="34" charset="0"/>
                <a:hlinkClick r:id="rId3"/>
              </a:rPr>
              <a:t>(</a:t>
            </a:r>
            <a:r>
              <a:rPr lang="en-US" sz="1900" u="sng" smtClean="0">
                <a:latin typeface="Century Gothic" pitchFamily="34" charset="0"/>
                <a:hlinkClick r:id="rId3"/>
              </a:rPr>
              <a:t>komninos@urenio.org</a:t>
            </a:r>
            <a:r>
              <a:rPr lang="en-US" sz="1900" smtClean="0">
                <a:latin typeface="Century Gothic" pitchFamily="34" charset="0"/>
              </a:rPr>
              <a:t>) 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1900" smtClean="0">
                <a:latin typeface="Century Gothic" pitchFamily="34" charset="0"/>
              </a:rPr>
              <a:t>Chief Impact Officer: </a:t>
            </a:r>
            <a:r>
              <a:rPr lang="en-US" sz="1900" b="1" smtClean="0">
                <a:latin typeface="Century Gothic" pitchFamily="34" charset="0"/>
              </a:rPr>
              <a:t>Prof. Mark Deakin </a:t>
            </a:r>
            <a:r>
              <a:rPr lang="en-US" sz="1900" smtClean="0">
                <a:latin typeface="Century Gothic" pitchFamily="34" charset="0"/>
              </a:rPr>
              <a:t>(</a:t>
            </a:r>
            <a:r>
              <a:rPr lang="en-US" sz="1900" u="sng" smtClean="0">
                <a:latin typeface="Century Gothic" pitchFamily="34" charset="0"/>
                <a:hlinkClick r:id="rId4"/>
              </a:rPr>
              <a:t>m.deakin@napier.ac.uk</a:t>
            </a:r>
            <a:r>
              <a:rPr lang="en-US" sz="1900" smtClean="0">
                <a:latin typeface="Century Gothic" pitchFamily="34" charset="0"/>
                <a:hlinkClick r:id="rId4"/>
              </a:rPr>
              <a:t>)</a:t>
            </a:r>
            <a:endParaRPr lang="sk-SK" sz="1900" smtClean="0">
              <a:latin typeface="Century Gothic" pitchFamily="34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k-SK" sz="1900" smtClean="0">
                <a:latin typeface="Century Gothic" pitchFamily="34" charset="0"/>
              </a:rPr>
              <a:t>Kontaktná osoba pre SR: </a:t>
            </a:r>
            <a:r>
              <a:rPr lang="sk-SK" sz="1900" b="1" smtClean="0">
                <a:latin typeface="Century Gothic" pitchFamily="34" charset="0"/>
              </a:rPr>
              <a:t>Stanislava Drušková </a:t>
            </a:r>
            <a:r>
              <a:rPr lang="sk-SK" sz="1900" smtClean="0">
                <a:latin typeface="Century Gothic" pitchFamily="34" charset="0"/>
              </a:rPr>
              <a:t>(</a:t>
            </a:r>
            <a:r>
              <a:rPr lang="en-US" sz="1900" u="sng" smtClean="0">
                <a:latin typeface="Century Gothic" pitchFamily="34" charset="0"/>
                <a:hlinkClick r:id="rId5"/>
              </a:rPr>
              <a:t>d</a:t>
            </a:r>
            <a:r>
              <a:rPr lang="sk-SK" sz="1900" u="sng" smtClean="0">
                <a:latin typeface="Century Gothic" pitchFamily="34" charset="0"/>
                <a:hlinkClick r:id="rId5"/>
              </a:rPr>
              <a:t>ruskova</a:t>
            </a:r>
            <a:r>
              <a:rPr lang="en-US" sz="1900" u="sng" smtClean="0">
                <a:latin typeface="Century Gothic" pitchFamily="34" charset="0"/>
                <a:hlinkClick r:id="rId5"/>
              </a:rPr>
              <a:t>@</a:t>
            </a:r>
            <a:r>
              <a:rPr lang="sk-SK" sz="1900" u="sng" smtClean="0">
                <a:latin typeface="Century Gothic" pitchFamily="34" charset="0"/>
                <a:hlinkClick r:id="rId5"/>
              </a:rPr>
              <a:t>sb</a:t>
            </a:r>
            <a:r>
              <a:rPr lang="en-US" sz="1900" u="sng" smtClean="0">
                <a:latin typeface="Century Gothic" pitchFamily="34" charset="0"/>
                <a:hlinkClick r:id="rId5"/>
              </a:rPr>
              <a:t>a</a:t>
            </a:r>
            <a:r>
              <a:rPr lang="sk-SK" sz="1900" u="sng" smtClean="0">
                <a:latin typeface="Century Gothic" pitchFamily="34" charset="0"/>
                <a:hlinkClick r:id="rId5"/>
              </a:rPr>
              <a:t>gency</a:t>
            </a:r>
            <a:r>
              <a:rPr lang="en-US" sz="1900" u="sng" smtClean="0">
                <a:latin typeface="Century Gothic" pitchFamily="34" charset="0"/>
                <a:hlinkClick r:id="rId5"/>
              </a:rPr>
              <a:t>.</a:t>
            </a:r>
            <a:r>
              <a:rPr lang="sk-SK" sz="1900" u="sng" smtClean="0">
                <a:latin typeface="Century Gothic" pitchFamily="34" charset="0"/>
                <a:hlinkClick r:id="rId5"/>
              </a:rPr>
              <a:t>s</a:t>
            </a:r>
            <a:r>
              <a:rPr lang="en-US" sz="1900" u="sng" smtClean="0">
                <a:latin typeface="Century Gothic" pitchFamily="34" charset="0"/>
                <a:hlinkClick r:id="rId5"/>
              </a:rPr>
              <a:t>k</a:t>
            </a:r>
            <a:r>
              <a:rPr lang="sk-SK" sz="1900" smtClean="0">
                <a:latin typeface="Century Gothic" pitchFamily="34" charset="0"/>
              </a:rPr>
              <a:t>)</a:t>
            </a:r>
            <a:endParaRPr lang="en-GB" sz="1900" smtClean="0">
              <a:latin typeface="Century Gothic" pitchFamily="34" charset="0"/>
            </a:endParaRPr>
          </a:p>
          <a:p>
            <a:pPr marL="0" indent="0"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638175" y="590550"/>
            <a:ext cx="7886700" cy="1325563"/>
          </a:xfrm>
        </p:spPr>
        <p:txBody>
          <a:bodyPr/>
          <a:lstStyle/>
          <a:p>
            <a:pPr algn="ctr" eaLnBrk="1" hangingPunct="1"/>
            <a:r>
              <a:rPr lang="sk-SK" b="1" smtClean="0">
                <a:latin typeface="Arial" charset="0"/>
              </a:rPr>
              <a:t>Konzorcium projektu</a:t>
            </a:r>
            <a:endParaRPr lang="en-GB" b="1" smtClean="0">
              <a:latin typeface="Arial" charset="0"/>
            </a:endParaRPr>
          </a:p>
        </p:txBody>
      </p:sp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6025" y="2425700"/>
            <a:ext cx="1447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87863" y="2430463"/>
            <a:ext cx="15621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0" y="4908550"/>
            <a:ext cx="1704975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4988" y="3735388"/>
            <a:ext cx="17145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33900" y="3679825"/>
            <a:ext cx="1838325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15150" y="2433638"/>
            <a:ext cx="1638300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701925" y="3817938"/>
            <a:ext cx="1614488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03225" y="4860925"/>
            <a:ext cx="1885950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006725" y="4625975"/>
            <a:ext cx="1004888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12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856413" y="3581400"/>
            <a:ext cx="17986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2" descr="Image result for slovak business agency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903788" y="4860925"/>
            <a:ext cx="136842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4" descr="EFI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89000" y="2297113"/>
            <a:ext cx="847725" cy="112236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k-SK" b="1" smtClean="0">
                <a:latin typeface="Century Gothic" pitchFamily="34" charset="0"/>
              </a:rPr>
              <a:t>Prehľad projektu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919288"/>
            <a:ext cx="9144000" cy="4938712"/>
          </a:xfrm>
          <a:solidFill>
            <a:schemeClr val="tx1">
              <a:lumMod val="65000"/>
            </a:schemeClr>
          </a:solidFill>
        </p:spPr>
      </p:pic>
      <p:sp>
        <p:nvSpPr>
          <p:cNvPr id="2" name="BlokTextu 1"/>
          <p:cNvSpPr txBox="1"/>
          <p:nvPr/>
        </p:nvSpPr>
        <p:spPr>
          <a:xfrm>
            <a:off x="6073775" y="2616200"/>
            <a:ext cx="1755775" cy="307975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1. Výzva/ zadanie</a:t>
            </a:r>
            <a:endParaRPr lang="sk-SK" sz="1400" b="1" dirty="0">
              <a:solidFill>
                <a:srgbClr val="383838"/>
              </a:solidFill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7164388" y="3571875"/>
            <a:ext cx="1576387" cy="523875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2. Vízia a rozsah</a:t>
            </a:r>
          </a:p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aktivít</a:t>
            </a:r>
            <a:endParaRPr lang="sk-SK" sz="1400" b="1" dirty="0">
              <a:solidFill>
                <a:srgbClr val="383838"/>
              </a:solidFill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6731000" y="5068888"/>
            <a:ext cx="2003425" cy="307975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3. Prístup a metodika</a:t>
            </a:r>
            <a:endParaRPr lang="sk-SK" sz="1400" b="1" dirty="0">
              <a:solidFill>
                <a:srgbClr val="383838"/>
              </a:solidFill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5611813" y="5949950"/>
            <a:ext cx="2179637" cy="522288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4. Testovanie platformy</a:t>
            </a:r>
          </a:p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a aplikácií</a:t>
            </a:r>
            <a:endParaRPr lang="sk-SK" sz="1400" b="1" dirty="0">
              <a:solidFill>
                <a:srgbClr val="383838"/>
              </a:solidFill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1706563" y="5980113"/>
            <a:ext cx="2019300" cy="431800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txBody>
          <a:bodyPr wrap="none" anchor="ctr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5. Pilotné hodnotenia</a:t>
            </a:r>
            <a:endParaRPr lang="sk-SK" sz="1400" b="1" dirty="0">
              <a:solidFill>
                <a:srgbClr val="383838"/>
              </a:solidFill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511175" y="3810000"/>
            <a:ext cx="1463675" cy="522288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sk-SK" sz="1400" b="1">
                <a:solidFill>
                  <a:srgbClr val="383838"/>
                </a:solidFill>
                <a:latin typeface="Century Gothic" pitchFamily="34" charset="0"/>
                <a:cs typeface="Tahoma" pitchFamily="34" charset="0"/>
              </a:rPr>
              <a:t>7. Zaplňovanie</a:t>
            </a:r>
          </a:p>
          <a:p>
            <a:r>
              <a:rPr lang="sk-SK" sz="1400" b="1">
                <a:solidFill>
                  <a:srgbClr val="383838"/>
                </a:solidFill>
                <a:latin typeface="Century Gothic" pitchFamily="34" charset="0"/>
                <a:cs typeface="Tahoma" pitchFamily="34" charset="0"/>
              </a:rPr>
              <a:t>    medzery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142875" y="4962525"/>
            <a:ext cx="2119313" cy="523875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6. Prezentovanie </a:t>
            </a:r>
          </a:p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sociálnych inovácií</a:t>
            </a:r>
            <a:endParaRPr lang="sk-SK" sz="1400" b="1" dirty="0">
              <a:solidFill>
                <a:srgbClr val="383838"/>
              </a:solidFill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569913" y="2530475"/>
            <a:ext cx="1928812" cy="522288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8. </a:t>
            </a: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Š</a:t>
            </a: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írenie poznatkov</a:t>
            </a:r>
          </a:p>
          <a:p>
            <a:pPr>
              <a:defRPr/>
            </a:pPr>
            <a:r>
              <a:rPr lang="sk-SK" sz="1400" b="1" dirty="0">
                <a:solidFill>
                  <a:srgbClr val="383838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a zistení</a:t>
            </a:r>
            <a:endParaRPr lang="sk-SK" sz="1400" b="1" dirty="0">
              <a:solidFill>
                <a:srgbClr val="383838"/>
              </a:solidFill>
              <a:latin typeface="Century Gothic" panose="020B0502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8"/>
          </a:xfrm>
          <a:solidFill>
            <a:srgbClr val="F9676A"/>
          </a:solidFill>
        </p:spPr>
        <p:txBody>
          <a:bodyPr/>
          <a:lstStyle/>
          <a:p>
            <a:pPr algn="ctr" eaLnBrk="1" hangingPunct="1"/>
            <a:r>
              <a:rPr lang="en-GB" b="1" smtClean="0">
                <a:solidFill>
                  <a:schemeClr val="bg1"/>
                </a:solidFill>
                <a:latin typeface="Century Gothic" pitchFamily="34" charset="0"/>
              </a:rPr>
              <a:t>1. </a:t>
            </a:r>
            <a:r>
              <a:rPr lang="sk-SK" b="1" smtClean="0">
                <a:solidFill>
                  <a:schemeClr val="bg1"/>
                </a:solidFill>
                <a:latin typeface="Century Gothic" pitchFamily="34" charset="0"/>
              </a:rPr>
              <a:t>Výzva/ zadanie</a:t>
            </a:r>
            <a:endParaRPr lang="en-GB" b="1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228600" y="2195513"/>
            <a:ext cx="3114675" cy="4352925"/>
          </a:xfrm>
        </p:spPr>
        <p:txBody>
          <a:bodyPr/>
          <a:lstStyle/>
          <a:p>
            <a:pPr eaLnBrk="1" hangingPunct="1">
              <a:buFont typeface="Courier New" pitchFamily="49" charset="0"/>
              <a:buChar char="o"/>
            </a:pPr>
            <a:r>
              <a:rPr lang="sk-SK" sz="2400" smtClean="0"/>
              <a:t>V súlade s ex ante kondicionalitou štrukturálnych a investičných fondov (ESIF), členské krajiny EÚ musia navrhnúť a realizovať stratégie pre výskum a inovácie pre inteligentnú špecializáciu</a:t>
            </a:r>
            <a:endParaRPr lang="en-GB" sz="2400" smtClean="0">
              <a:latin typeface="Century Gothic" pitchFamily="34" charset="0"/>
            </a:endParaRPr>
          </a:p>
          <a:p>
            <a:pPr eaLnBrk="1" hangingPunct="1"/>
            <a:endParaRPr lang="en-GB" smtClean="0"/>
          </a:p>
        </p:txBody>
      </p:sp>
      <p:pic>
        <p:nvPicPr>
          <p:cNvPr id="16387" name="Picture 5" descr="http://s3platform.jrc.ec.europa.eu/documents/20182/137669/Wheel_ris3_assessm.jpg/f2f336c6-d83f-4240-b85c-3a78a4859dc1?t=1448882334656"/>
          <p:cNvPicPr>
            <a:picLocks noChangeAspect="1" noChangeArrowheads="1"/>
          </p:cNvPicPr>
          <p:nvPr/>
        </p:nvPicPr>
        <p:blipFill>
          <a:blip r:embed="rId2"/>
          <a:srcRect t="7863"/>
          <a:stretch>
            <a:fillRect/>
          </a:stretch>
        </p:blipFill>
        <p:spPr bwMode="auto">
          <a:xfrm>
            <a:off x="3389313" y="1690688"/>
            <a:ext cx="5754687" cy="515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2275"/>
          </a:xfrm>
          <a:solidFill>
            <a:srgbClr val="F9676A"/>
          </a:solidFill>
        </p:spPr>
        <p:txBody>
          <a:bodyPr/>
          <a:lstStyle/>
          <a:p>
            <a:pPr algn="ctr" eaLnBrk="1" hangingPunct="1"/>
            <a:r>
              <a:rPr lang="en-GB" b="1" smtClean="0">
                <a:solidFill>
                  <a:schemeClr val="bg1"/>
                </a:solidFill>
                <a:latin typeface="Century Gothic" pitchFamily="34" charset="0"/>
              </a:rPr>
              <a:t>1. </a:t>
            </a:r>
            <a:r>
              <a:rPr lang="sk-SK" b="1" smtClean="0">
                <a:solidFill>
                  <a:schemeClr val="bg1"/>
                </a:solidFill>
                <a:latin typeface="Century Gothic" pitchFamily="34" charset="0"/>
              </a:rPr>
              <a:t>Výzva/ zadanie</a:t>
            </a:r>
            <a:endParaRPr lang="en-GB" b="1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60375" y="2019300"/>
            <a:ext cx="8139113" cy="4500563"/>
          </a:xfrm>
        </p:spPr>
        <p:txBody>
          <a:bodyPr/>
          <a:lstStyle/>
          <a:p>
            <a:pPr eaLnBrk="1" hangingPunct="1">
              <a:buFont typeface="Courier New" pitchFamily="49" charset="0"/>
              <a:buChar char="o"/>
            </a:pPr>
            <a:r>
              <a:rPr lang="sk-SK" sz="2000" smtClean="0">
                <a:latin typeface="Century Gothic" pitchFamily="34" charset="0"/>
              </a:rPr>
              <a:t>V súlade s touto kondicionalitou je cieľom projektu </a:t>
            </a:r>
            <a:r>
              <a:rPr lang="en-GB" sz="2000" smtClean="0">
                <a:latin typeface="Century Gothic" pitchFamily="34" charset="0"/>
              </a:rPr>
              <a:t>Online S3 </a:t>
            </a:r>
            <a:r>
              <a:rPr lang="sk-SK" sz="2000" smtClean="0">
                <a:latin typeface="Century Gothic" pitchFamily="34" charset="0"/>
              </a:rPr>
              <a:t>vytvorenie </a:t>
            </a:r>
            <a:r>
              <a:rPr lang="en-GB" sz="2000" smtClean="0">
                <a:latin typeface="Century Gothic" pitchFamily="34" charset="0"/>
              </a:rPr>
              <a:t>ONLINE Platform</a:t>
            </a:r>
            <a:r>
              <a:rPr lang="sk-SK" sz="2000" smtClean="0">
                <a:latin typeface="Century Gothic" pitchFamily="34" charset="0"/>
              </a:rPr>
              <a:t>y</a:t>
            </a:r>
            <a:r>
              <a:rPr lang="en-GB" sz="2000" smtClean="0">
                <a:latin typeface="Century Gothic" pitchFamily="34" charset="0"/>
              </a:rPr>
              <a:t> </a:t>
            </a:r>
            <a:r>
              <a:rPr lang="sk-SK" sz="2000" smtClean="0">
                <a:latin typeface="Century Gothic" pitchFamily="34" charset="0"/>
              </a:rPr>
              <a:t>pre inteligentnú špecializáciu.</a:t>
            </a:r>
            <a:endParaRPr lang="en-GB" sz="2000" smtClean="0">
              <a:latin typeface="Century Gothic" pitchFamily="34" charset="0"/>
            </a:endParaRPr>
          </a:p>
          <a:p>
            <a:pPr eaLnBrk="1" hangingPunct="1">
              <a:buFont typeface="Arial" charset="0"/>
              <a:buNone/>
            </a:pPr>
            <a:endParaRPr lang="en-GB" sz="2000" smtClean="0"/>
          </a:p>
          <a:p>
            <a:pPr eaLnBrk="1" hangingPunct="1">
              <a:buFont typeface="Arial" charset="0"/>
              <a:buNone/>
            </a:pPr>
            <a:endParaRPr lang="en-GB" sz="2000" smtClean="0"/>
          </a:p>
          <a:p>
            <a:pPr eaLnBrk="1" hangingPunct="1">
              <a:buFont typeface="Arial" charset="0"/>
              <a:buNone/>
            </a:pPr>
            <a:endParaRPr lang="en-GB" sz="2000" smtClean="0"/>
          </a:p>
          <a:p>
            <a:pPr eaLnBrk="1" hangingPunct="1">
              <a:buFont typeface="Arial" charset="0"/>
              <a:buNone/>
            </a:pPr>
            <a:endParaRPr lang="en-GB" sz="2000" smtClean="0"/>
          </a:p>
          <a:p>
            <a:pPr eaLnBrk="1" hangingPunct="1">
              <a:buFont typeface="Arial" charset="0"/>
              <a:buNone/>
            </a:pPr>
            <a:endParaRPr lang="en-GB" sz="2000" smtClean="0"/>
          </a:p>
          <a:p>
            <a:pPr eaLnBrk="1" hangingPunct="1">
              <a:buFont typeface="Arial" charset="0"/>
              <a:buNone/>
            </a:pPr>
            <a:endParaRPr lang="en-GB" sz="2000" smtClean="0"/>
          </a:p>
          <a:p>
            <a:pPr eaLnBrk="1" hangingPunct="1">
              <a:buFont typeface="Arial" charset="0"/>
              <a:buNone/>
            </a:pPr>
            <a:endParaRPr lang="en-GB" sz="2000" smtClean="0"/>
          </a:p>
          <a:p>
            <a:pPr eaLnBrk="1" hangingPunct="1">
              <a:buFont typeface="Courier New" pitchFamily="49" charset="0"/>
              <a:buChar char="o"/>
            </a:pPr>
            <a:r>
              <a:rPr lang="sk-SK" sz="2400" smtClean="0"/>
              <a:t>Tento nástroj má poskytovať podporu a poradenstvo pre členské krajiny EÚ pri príprave a realizácii výskumných a inovačných stratégií a zavádzaní inteligentnej špecializácie</a:t>
            </a:r>
            <a:endParaRPr lang="en-GB" sz="2400" smtClean="0">
              <a:latin typeface="Century Gothic" pitchFamily="34" charset="0"/>
            </a:endParaRPr>
          </a:p>
          <a:p>
            <a:pPr eaLnBrk="1" hangingPunct="1"/>
            <a:endParaRPr lang="en-GB" smtClean="0"/>
          </a:p>
        </p:txBody>
      </p:sp>
      <p:sp>
        <p:nvSpPr>
          <p:cNvPr id="17411" name="AutoShape 2" descr="online S3 Platfor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17412" name="Picture 5"/>
          <p:cNvPicPr>
            <a:picLocks noChangeAspect="1"/>
          </p:cNvPicPr>
          <p:nvPr/>
        </p:nvPicPr>
        <p:blipFill>
          <a:blip r:embed="rId2"/>
          <a:srcRect l="1401" t="10796" r="1601" b="9959"/>
          <a:stretch>
            <a:fillRect/>
          </a:stretch>
        </p:blipFill>
        <p:spPr bwMode="auto">
          <a:xfrm>
            <a:off x="1139825" y="2860675"/>
            <a:ext cx="63881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8"/>
          </a:xfrm>
          <a:solidFill>
            <a:srgbClr val="F9676A"/>
          </a:solidFill>
        </p:spPr>
        <p:txBody>
          <a:bodyPr/>
          <a:lstStyle/>
          <a:p>
            <a:pPr algn="ctr" eaLnBrk="1" hangingPunct="1"/>
            <a:r>
              <a:rPr lang="en-GB" b="1" smtClean="0">
                <a:solidFill>
                  <a:schemeClr val="bg1"/>
                </a:solidFill>
                <a:latin typeface="Century Gothic" pitchFamily="34" charset="0"/>
              </a:rPr>
              <a:t>2. </a:t>
            </a:r>
            <a:r>
              <a:rPr lang="sk-SK" b="1" smtClean="0">
                <a:solidFill>
                  <a:schemeClr val="bg1"/>
                </a:solidFill>
                <a:latin typeface="Century Gothic" pitchFamily="34" charset="0"/>
              </a:rPr>
              <a:t>Vízia a rozsah aktivít</a:t>
            </a:r>
            <a:endParaRPr lang="en-GB" b="1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809625" y="2293938"/>
            <a:ext cx="7524750" cy="36369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sk-SK" sz="2200" dirty="0" smtClean="0">
                <a:latin typeface="Century Gothic" pitchFamily="34" charset="0"/>
              </a:rPr>
              <a:t>Víziou </a:t>
            </a:r>
            <a:r>
              <a:rPr lang="en-GB" sz="2200" dirty="0" smtClean="0">
                <a:latin typeface="Century Gothic" pitchFamily="34" charset="0"/>
              </a:rPr>
              <a:t>S3 ONLINE Platform</a:t>
            </a:r>
            <a:r>
              <a:rPr lang="sk-SK" sz="2200" dirty="0" smtClean="0">
                <a:latin typeface="Century Gothic" pitchFamily="34" charset="0"/>
              </a:rPr>
              <a:t>y</a:t>
            </a:r>
            <a:r>
              <a:rPr lang="en-GB" sz="2200" dirty="0" smtClean="0">
                <a:latin typeface="Century Gothic" pitchFamily="34" charset="0"/>
              </a:rPr>
              <a:t> </a:t>
            </a:r>
            <a:r>
              <a:rPr lang="sk-SK" sz="2200" dirty="0" smtClean="0">
                <a:latin typeface="Century Gothic" pitchFamily="34" charset="0"/>
              </a:rPr>
              <a:t>pre</a:t>
            </a:r>
            <a:r>
              <a:rPr lang="en-GB" sz="2200" dirty="0" smtClean="0">
                <a:latin typeface="Century Gothic" pitchFamily="34" charset="0"/>
              </a:rPr>
              <a:t> </a:t>
            </a:r>
            <a:r>
              <a:rPr lang="sk-SK" sz="2200" dirty="0" smtClean="0">
                <a:latin typeface="Century Gothic" pitchFamily="34" charset="0"/>
              </a:rPr>
              <a:t>inteligentnú špecializáciu je vytvorenie mechanizmu na báze digitálnych technológií</a:t>
            </a:r>
            <a:r>
              <a:rPr lang="en-GB" sz="2200" dirty="0" smtClean="0">
                <a:latin typeface="Century Gothic" pitchFamily="34" charset="0"/>
              </a:rPr>
              <a:t> </a:t>
            </a:r>
            <a:r>
              <a:rPr lang="sk-SK" sz="2200" dirty="0" smtClean="0">
                <a:latin typeface="Century Gothic" pitchFamily="34" charset="0"/>
              </a:rPr>
              <a:t>pre</a:t>
            </a:r>
            <a:r>
              <a:rPr lang="en-GB" sz="2200" dirty="0" smtClean="0">
                <a:latin typeface="Century Gothic" pitchFamily="34" charset="0"/>
              </a:rPr>
              <a:t>: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GB" sz="2200" dirty="0" smtClean="0">
              <a:latin typeface="Century Gothic" pitchFamily="34" charset="0"/>
            </a:endParaRPr>
          </a:p>
          <a:p>
            <a:pPr marL="269875" indent="-269875" eaLnBrk="1" hangingPunct="1">
              <a:buFont typeface="Courier New" pitchFamily="49" charset="0"/>
              <a:buChar char="o"/>
              <a:defRPr/>
            </a:pPr>
            <a:r>
              <a:rPr lang="sk-SK" sz="2200" dirty="0" smtClean="0">
                <a:latin typeface="Century Gothic" pitchFamily="34" charset="0"/>
              </a:rPr>
              <a:t>Zužitkovanie dostupných údajov pre podporu návrhov výskumných a inovačných stratégií</a:t>
            </a:r>
            <a:endParaRPr lang="en-GB" sz="2200" dirty="0" smtClean="0">
              <a:latin typeface="Century Gothic" pitchFamily="34" charset="0"/>
            </a:endParaRPr>
          </a:p>
          <a:p>
            <a:pPr marL="269875" indent="-269875" eaLnBrk="1" hangingPunct="1">
              <a:buFont typeface="Courier New" pitchFamily="49" charset="0"/>
              <a:buChar char="o"/>
              <a:defRPr/>
            </a:pPr>
            <a:r>
              <a:rPr lang="sk-SK" sz="2200" dirty="0" smtClean="0">
                <a:latin typeface="Century Gothic" pitchFamily="34" charset="0"/>
              </a:rPr>
              <a:t>Podporu v procese zavádzania inteligentnej špecializácie</a:t>
            </a:r>
            <a:endParaRPr lang="en-GB" sz="2200" dirty="0" smtClean="0">
              <a:latin typeface="Century Gothic" pitchFamily="34" charset="0"/>
            </a:endParaRPr>
          </a:p>
          <a:p>
            <a:pPr marL="269875" indent="-269875" eaLnBrk="1" hangingPunct="1">
              <a:buFont typeface="Courier New" pitchFamily="49" charset="0"/>
              <a:buChar char="o"/>
              <a:defRPr/>
            </a:pPr>
            <a:r>
              <a:rPr lang="sk-SK" sz="2200" dirty="0" smtClean="0">
                <a:latin typeface="Century Gothic" pitchFamily="34" charset="0"/>
              </a:rPr>
              <a:t>Zabezpečenie manuálov a metodík pre navrhovanie výskumných a inovačných stratégií a pre zavádzanie </a:t>
            </a:r>
            <a:r>
              <a:rPr lang="en-GB" sz="2200" dirty="0" err="1" smtClean="0">
                <a:latin typeface="Century Gothic" pitchFamily="34" charset="0"/>
              </a:rPr>
              <a:t>inteligentnej</a:t>
            </a:r>
            <a:r>
              <a:rPr lang="en-GB" sz="2200" dirty="0" smtClean="0">
                <a:latin typeface="Century Gothic" pitchFamily="34" charset="0"/>
              </a:rPr>
              <a:t> </a:t>
            </a:r>
            <a:r>
              <a:rPr lang="en-GB" sz="2200" dirty="0" err="1" smtClean="0">
                <a:latin typeface="Century Gothic" pitchFamily="34" charset="0"/>
              </a:rPr>
              <a:t>špecializáci</a:t>
            </a:r>
            <a:r>
              <a:rPr lang="sk-SK" sz="2200" dirty="0" smtClean="0">
                <a:latin typeface="Century Gothic" pitchFamily="34" charset="0"/>
              </a:rPr>
              <a:t>e</a:t>
            </a:r>
            <a:r>
              <a:rPr lang="en-GB" sz="2200" dirty="0" smtClean="0">
                <a:latin typeface="Century Gothic" pitchFamily="34" charset="0"/>
              </a:rPr>
              <a:t> (RIS3)</a:t>
            </a:r>
          </a:p>
          <a:p>
            <a:pPr marL="0" indent="0" eaLnBrk="1" hangingPunct="1">
              <a:defRPr/>
            </a:pPr>
            <a:endParaRPr lang="en-GB" sz="2200" dirty="0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b="1" dirty="0" smtClean="0">
                <a:solidFill>
                  <a:schemeClr val="bg1"/>
                </a:solidFill>
                <a:latin typeface="Century Gothic" pitchFamily="34" charset="0"/>
              </a:rPr>
              <a:t>3. </a:t>
            </a:r>
            <a:r>
              <a:rPr lang="sk-SK" b="1" dirty="0" smtClean="0">
                <a:solidFill>
                  <a:schemeClr val="bg1"/>
                </a:solidFill>
                <a:latin typeface="Century Gothic" pitchFamily="34" charset="0"/>
              </a:rPr>
              <a:t>Prístup</a:t>
            </a:r>
            <a:r>
              <a:rPr lang="en-GB" b="1" dirty="0" smtClean="0">
                <a:solidFill>
                  <a:schemeClr val="bg1"/>
                </a:solidFill>
                <a:latin typeface="Century Gothic" pitchFamily="34" charset="0"/>
              </a:rPr>
              <a:t> a </a:t>
            </a:r>
            <a:r>
              <a:rPr lang="sk-SK" b="1" dirty="0" smtClean="0">
                <a:solidFill>
                  <a:schemeClr val="bg1"/>
                </a:solidFill>
                <a:latin typeface="Century Gothic" pitchFamily="34" charset="0"/>
              </a:rPr>
              <a:t>metodika</a:t>
            </a:r>
            <a:endParaRPr lang="en-GB" b="1" dirty="0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942975" y="2290763"/>
            <a:ext cx="7524750" cy="37480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sk-SK" sz="2000" b="1" dirty="0" smtClean="0"/>
              <a:t> </a:t>
            </a:r>
            <a:endParaRPr lang="sk-SK" sz="2000" dirty="0" smtClean="0"/>
          </a:p>
          <a:p>
            <a:pPr marL="269875" indent="-269875"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Realizácia projektu je založená na prístupe </a:t>
            </a:r>
            <a:r>
              <a:rPr lang="sk-SK" sz="2000" dirty="0" err="1" smtClean="0">
                <a:latin typeface="Century Gothic" pitchFamily="34" charset="0"/>
              </a:rPr>
              <a:t>Science</a:t>
            </a:r>
            <a:r>
              <a:rPr lang="sk-SK" sz="2000" dirty="0" smtClean="0">
                <a:latin typeface="Century Gothic" pitchFamily="34" charset="0"/>
              </a:rPr>
              <a:t> 2.0 pre výskumné a inovačné stratégie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sk-SK" sz="2000" dirty="0" smtClean="0">
              <a:latin typeface="Century Gothic" pitchFamily="34" charset="0"/>
            </a:endParaRPr>
          </a:p>
          <a:p>
            <a:pPr marL="269875" indent="-269875"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Zohľadňuje model </a:t>
            </a:r>
            <a:r>
              <a:rPr lang="sk-SK" sz="2000" dirty="0" err="1" smtClean="0">
                <a:latin typeface="Century Gothic" pitchFamily="34" charset="0"/>
              </a:rPr>
              <a:t>štvorpartity</a:t>
            </a:r>
            <a:r>
              <a:rPr lang="sk-SK" sz="2000" dirty="0" smtClean="0">
                <a:latin typeface="Century Gothic" pitchFamily="34" charset="0"/>
              </a:rPr>
              <a:t> (</a:t>
            </a:r>
            <a:r>
              <a:rPr lang="sk-SK" sz="2000" dirty="0" err="1" smtClean="0">
                <a:latin typeface="Century Gothic" pitchFamily="34" charset="0"/>
              </a:rPr>
              <a:t>Quadruple</a:t>
            </a:r>
            <a:r>
              <a:rPr lang="sk-SK" sz="2000" dirty="0" smtClean="0">
                <a:latin typeface="Century Gothic" pitchFamily="34" charset="0"/>
              </a:rPr>
              <a:t> </a:t>
            </a:r>
            <a:r>
              <a:rPr lang="sk-SK" sz="2000" dirty="0" err="1" smtClean="0">
                <a:latin typeface="Century Gothic" pitchFamily="34" charset="0"/>
              </a:rPr>
              <a:t>Helix</a:t>
            </a:r>
            <a:r>
              <a:rPr lang="sk-SK" sz="2000" dirty="0" smtClean="0">
                <a:latin typeface="Century Gothic" pitchFamily="34" charset="0"/>
              </a:rPr>
              <a:t>) pre spoločne vyvíjané systémy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sk-SK" sz="2000" dirty="0" smtClean="0">
              <a:latin typeface="Century Gothic" pitchFamily="34" charset="0"/>
            </a:endParaRPr>
          </a:p>
          <a:p>
            <a:pPr marL="269875" indent="-269875"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ONLINE Platforma pre inteligentnú špecializáciu sa bude rozvíjať prostredníctvom konzultácií a diskusií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79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3900" b="1" dirty="0" smtClean="0">
                <a:solidFill>
                  <a:schemeClr val="bg1"/>
                </a:solidFill>
                <a:latin typeface="Century Gothic" pitchFamily="34" charset="0"/>
              </a:rPr>
              <a:t>4. </a:t>
            </a:r>
            <a:r>
              <a:rPr lang="sk-SK" sz="3900" b="1" dirty="0" smtClean="0">
                <a:solidFill>
                  <a:schemeClr val="bg1"/>
                </a:solidFill>
                <a:latin typeface="Century Gothic" pitchFamily="34" charset="0"/>
              </a:rPr>
              <a:t>Testovanie platformy </a:t>
            </a:r>
            <a:br>
              <a:rPr lang="sk-SK" sz="3900" b="1" dirty="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sk-SK" sz="3900" b="1" dirty="0" smtClean="0">
                <a:solidFill>
                  <a:schemeClr val="bg1"/>
                </a:solidFill>
                <a:latin typeface="Century Gothic" pitchFamily="34" charset="0"/>
              </a:rPr>
              <a:t>a aplikácií</a:t>
            </a:r>
            <a:endParaRPr lang="en-GB" sz="3900" b="1" dirty="0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900113" y="2408238"/>
            <a:ext cx="7524750" cy="3636962"/>
          </a:xfrm>
        </p:spPr>
        <p:txBody>
          <a:bodyPr/>
          <a:lstStyle/>
          <a:p>
            <a:pPr eaLnBrk="1" hangingPunct="1">
              <a:buFont typeface="Courier New" pitchFamily="49" charset="0"/>
              <a:buChar char="o"/>
            </a:pPr>
            <a:r>
              <a:rPr lang="sk-SK" sz="2000" smtClean="0">
                <a:latin typeface="Century Gothic" pitchFamily="34" charset="0"/>
              </a:rPr>
              <a:t>Vytvorenie ONLINE platformy a technológií pre spracovanie dát a na komunikáciu so sociálnymi médiami</a:t>
            </a:r>
          </a:p>
          <a:p>
            <a:pPr eaLnBrk="1" hangingPunct="1">
              <a:spcBef>
                <a:spcPts val="1800"/>
              </a:spcBef>
              <a:buFont typeface="Courier New" pitchFamily="49" charset="0"/>
              <a:buChar char="o"/>
            </a:pPr>
            <a:r>
              <a:rPr lang="sk-SK" sz="2000" smtClean="0">
                <a:latin typeface="Century Gothic" pitchFamily="34" charset="0"/>
              </a:rPr>
              <a:t>Testovanie platformy a technológií bude prebiehať vo virtuálnom prostredí (</a:t>
            </a:r>
            <a:r>
              <a:rPr lang="en-GB" sz="2000" smtClean="0">
                <a:latin typeface="Century Gothic" pitchFamily="34" charset="0"/>
              </a:rPr>
              <a:t>cloud</a:t>
            </a:r>
            <a:r>
              <a:rPr lang="sk-SK" sz="2000" smtClean="0">
                <a:latin typeface="Century Gothic" pitchFamily="34" charset="0"/>
              </a:rPr>
              <a:t>) a bude sa vykonávať formou analýzy obsahu web stránok (</a:t>
            </a:r>
            <a:r>
              <a:rPr lang="en-GB" sz="2000" smtClean="0">
                <a:latin typeface="Century Gothic" pitchFamily="34" charset="0"/>
              </a:rPr>
              <a:t>web content mining</a:t>
            </a:r>
            <a:r>
              <a:rPr lang="sk-SK" sz="2000" smtClean="0">
                <a:latin typeface="Century Gothic" pitchFamily="34" charset="0"/>
              </a:rPr>
              <a:t>) a následného spracovania do prirodzeného jazyka</a:t>
            </a:r>
          </a:p>
          <a:p>
            <a:pPr eaLnBrk="1" hangingPunct="1">
              <a:spcBef>
                <a:spcPts val="1800"/>
              </a:spcBef>
              <a:buFont typeface="Courier New" pitchFamily="49" charset="0"/>
              <a:buChar char="o"/>
            </a:pPr>
            <a:r>
              <a:rPr lang="sk-SK" sz="2000" smtClean="0">
                <a:latin typeface="Century Gothic" pitchFamily="34" charset="0"/>
              </a:rPr>
              <a:t>Cieľom je zdieľaným procesom vytvoriť služby založené na vedomostiach, ktoré budú pomôckou v procese podnikateľského objavovania (</a:t>
            </a:r>
            <a:r>
              <a:rPr lang="en-GB" sz="2000" smtClean="0">
                <a:latin typeface="Century Gothic" pitchFamily="34" charset="0"/>
              </a:rPr>
              <a:t>entrepreneurial discovery</a:t>
            </a:r>
            <a:r>
              <a:rPr lang="sk-SK" sz="2000" smtClean="0">
                <a:latin typeface="Century Gothic" pitchFamily="34" charset="0"/>
              </a:rPr>
              <a:t>) a zároveň podporia inteligentnú špecializáciu ako nástroj pre inováciu užívateľsky zameraných aplikácii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55788"/>
          </a:xfrm>
          <a:solidFill>
            <a:srgbClr val="DDFC6A"/>
          </a:solidFill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4900" dirty="0" smtClean="0"/>
              <a:t/>
            </a:r>
            <a:br>
              <a:rPr lang="en-GB" sz="4900" dirty="0" smtClean="0"/>
            </a:br>
            <a:r>
              <a:rPr lang="en-GB" sz="49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5. Pilot</a:t>
            </a:r>
            <a:r>
              <a:rPr lang="sk-SK" sz="4900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né</a:t>
            </a:r>
            <a:r>
              <a:rPr lang="en-GB" sz="49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sk-SK" sz="49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hodnotenia</a:t>
            </a:r>
            <a:r>
              <a:rPr lang="en-GB" sz="4900" dirty="0"/>
              <a:t/>
            </a:r>
            <a:br>
              <a:rPr lang="en-GB" sz="4900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97150"/>
            <a:ext cx="7886700" cy="3432175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endParaRPr lang="sk-SK" sz="2000" dirty="0" smtClean="0">
              <a:latin typeface="Century Gothic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sk-SK" sz="2000" dirty="0" smtClean="0">
                <a:latin typeface="Century Gothic" pitchFamily="34" charset="0"/>
              </a:rPr>
              <a:t>Pilotné hodnotenia by mali podporiť in –situ hodnotenia S3 ONLINE platformy. 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sk-SK" sz="2000" dirty="0" smtClean="0">
              <a:latin typeface="Century Gothic" pitchFamily="34" charset="0"/>
            </a:endParaRPr>
          </a:p>
          <a:p>
            <a:pPr marL="268288" indent="-268288"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 Realizácia 4 pilotných hodnotení (v 4 regiónoch EÚ)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sk-SK" sz="2000" dirty="0" smtClean="0">
              <a:latin typeface="Century Gothic" pitchFamily="34" charset="0"/>
            </a:endParaRPr>
          </a:p>
          <a:p>
            <a:pPr marL="268288" indent="-268288" eaLnBrk="1" hangingPunct="1">
              <a:buFont typeface="Courier New" pitchFamily="49" charset="0"/>
              <a:buChar char="o"/>
              <a:defRPr/>
            </a:pPr>
            <a:r>
              <a:rPr lang="sk-SK" sz="2000" dirty="0" smtClean="0">
                <a:latin typeface="Century Gothic" pitchFamily="34" charset="0"/>
              </a:rPr>
              <a:t>Tieto hodnotenia budú zdrojom poznatkov pre dokončenie technológií pre vytvorenie služieb založených na znalostiach ako nástrojov realizácie inteligentnej špecializácie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19593</TotalTime>
  <Words>592</Words>
  <Application>Microsoft Office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 Light</vt:lpstr>
      <vt:lpstr>Calibri</vt:lpstr>
      <vt:lpstr>Century Gothic</vt:lpstr>
      <vt:lpstr>Tahoma</vt:lpstr>
      <vt:lpstr>Courier New</vt:lpstr>
      <vt:lpstr>Office Theme</vt:lpstr>
      <vt:lpstr>ONLINE-S3  Projekt S3 ONLINE Platformy pre inteligentnú špecializáciu  ONLINE Platform for Smart Specialisation Policy Advice H2020-ISSI-2015-1</vt:lpstr>
      <vt:lpstr>Konzorcium projektu</vt:lpstr>
      <vt:lpstr>Prehľad projektu</vt:lpstr>
      <vt:lpstr>1. Výzva/ zadanie</vt:lpstr>
      <vt:lpstr>1. Výzva/ zadanie</vt:lpstr>
      <vt:lpstr>2. Vízia a rozsah aktivít</vt:lpstr>
      <vt:lpstr>3. Prístup a metodika</vt:lpstr>
      <vt:lpstr>4. Testovanie platformy  a aplikácií</vt:lpstr>
      <vt:lpstr>       5. Pilotné hodnotenia      </vt:lpstr>
      <vt:lpstr>6. Prezentovanie sociálnych inovácií</vt:lpstr>
      <vt:lpstr>7. Zaplňovanie medzery</vt:lpstr>
      <vt:lpstr>8. Šírenie poznatkov  a zistení</vt:lpstr>
      <vt:lpstr>Rozdelenie úloh</vt:lpstr>
      <vt:lpstr>http://www.onlines3.eu/</vt:lpstr>
      <vt:lpstr>Ďakujem</vt:lpstr>
    </vt:vector>
  </TitlesOfParts>
  <Company>Edinburgh Napier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Reid, Alasdair</dc:creator>
  <cp:lastModifiedBy>dubrovayova</cp:lastModifiedBy>
  <cp:revision>67</cp:revision>
  <dcterms:created xsi:type="dcterms:W3CDTF">2016-10-07T14:00:32Z</dcterms:created>
  <dcterms:modified xsi:type="dcterms:W3CDTF">2016-10-25T07:08:14Z</dcterms:modified>
</cp:coreProperties>
</file>