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6"/>
  </p:notesMasterIdLst>
  <p:sldIdLst>
    <p:sldId id="256" r:id="rId2"/>
    <p:sldId id="258" r:id="rId3"/>
    <p:sldId id="284" r:id="rId4"/>
    <p:sldId id="286" r:id="rId5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ominika Nagyová" initials="DN" lastIdx="3" clrIdx="0">
    <p:extLst>
      <p:ext uri="{19B8F6BF-5375-455C-9EA6-DF929625EA0E}">
        <p15:presenceInfo xmlns:p15="http://schemas.microsoft.com/office/powerpoint/2012/main" userId="S-1-5-21-2383597489-2197158559-1002493431-157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0925" autoAdjust="0"/>
  </p:normalViewPr>
  <p:slideViewPr>
    <p:cSldViewPr>
      <p:cViewPr varScale="1">
        <p:scale>
          <a:sx n="115" d="100"/>
          <a:sy n="115" d="100"/>
        </p:scale>
        <p:origin x="141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9-13T13:38:48.903" idx="3">
    <p:pos x="10" y="10"/>
    <p:text>Tomuto dole pod prezentaciou nerozumiem, asi preklep, gramaticke chyby.</p:text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9AF53-C59B-4B5A-BA1D-62912CA6975E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7697A9-D16B-426B-A273-3AEA8E4A07C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39535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Prezencka</a:t>
            </a:r>
            <a:r>
              <a:rPr lang="en-US" dirty="0"/>
              <a:t>, </a:t>
            </a:r>
            <a:r>
              <a:rPr lang="en-US" dirty="0" err="1"/>
              <a:t>menovia</a:t>
            </a:r>
            <a:r>
              <a:rPr lang="en-US" dirty="0"/>
              <a:t>,</a:t>
            </a:r>
            <a:r>
              <a:rPr lang="en-US" baseline="0" dirty="0"/>
              <a:t> AZZZ a ZPS/ </a:t>
            </a:r>
            <a:r>
              <a:rPr lang="en-US" baseline="0" dirty="0" err="1"/>
              <a:t>podp</a:t>
            </a:r>
            <a:r>
              <a:rPr lang="sk-SK" baseline="0" dirty="0" err="1"/>
              <a:t>ísať</a:t>
            </a: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7697A9-D16B-426B-A273-3AEA8E4A07CE}" type="slidenum">
              <a:rPr lang="sk-SK" smtClean="0"/>
              <a:t>1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65254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Firma vznikla v r. 2002, založili ju manželia, majú dcéru a syna. V nasledujúcich 3-5 rokoch prejde firma generačnou výmenou riadenia. V decembri 2017 vstúpila do firmy dcéra s manželom. Dcéra momentálne prechádza procesom rotácie vo firme a zároveň prechádza s majiteľom procesom vedenia spoločnosti. Syn sa plánuje v najbližších 5-6 rokoch tiež v rodinnej firme angažovať. Slabina: neuchopený rozvoj talentu a na to nadväzujúce plánovanie. Chýbajú nástupcovia na kľúčové pozície, nepracujú s organizačnou štruktúrou čo má dopad na firemnú kultúru.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7697A9-D16B-426B-A273-3AEA8E4A07CE}" type="slidenum">
              <a:rPr lang="sk-SK" smtClean="0"/>
              <a:t>2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053662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 nasledujúcich 3-5 rokoch prejde firma generačnou výmenou riadenia. V decembri 2017 vstúpila do firmy dcéra s manželom. Dcéra momentálne prechádza procesom rotácie vo firme a zároveň prechádza s majiteľom procesom vedenia spoločnosti. Syn sa plánuje v najbližších 5-6 rokoch tiež v rodinnej firme angažovať. Slabina: neuchopený rozvoj talentu a na to nadväzujúce plánovanie. Chýbajú nástupcovia na kľúčové pozície, nepracujú s organizačnou štruktúrou čo má dopad na firemnú kultúru.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7697A9-D16B-426B-A273-3AEA8E4A07CE}" type="slidenum">
              <a:rPr lang="sk-SK" smtClean="0"/>
              <a:t>3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3538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k-SK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 nasledujúcich 3-5 rokoch prejde firma generačnou výmenou riadenia. V decembri 2017 vstúpila do firmy dcéra s manželom. Dcéra momentálne prechádza procesom rotácie vo firme a zároveň prechádza s majiteľom procesom vedenia spoločnosti. Syn sa plánuje v najbližších 5-6 rokoch tiež v rodinnej firme angažovať. Slabina: neuchopený rozvoj talentu a na to nadväzujúce plánovanie. Chýbajú nástupcovia na kľúčové pozície, nepracujú s organizačnou štruktúrou čo má dopad na firemnú kultúru.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7697A9-D16B-426B-A273-3AEA8E4A07CE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90598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FB104B6-D2D4-4FA9-85B2-5555CE95B274}" type="datetimeFigureOut">
              <a:rPr lang="sk-SK" smtClean="0"/>
              <a:t>10. 6. 2020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43CE6AB-0C9E-44F9-98C8-D84831C1A2BE}" type="slidenum">
              <a:rPr lang="sk-SK" smtClean="0"/>
              <a:t>‹#›</a:t>
            </a:fld>
            <a:endParaRPr lang="sk-SK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060" y="1556791"/>
            <a:ext cx="7813364" cy="1728193"/>
          </a:xfrm>
        </p:spPr>
        <p:txBody>
          <a:bodyPr/>
          <a:lstStyle/>
          <a:p>
            <a:br>
              <a:rPr lang="sk-SK" sz="3200" b="1" dirty="0"/>
            </a:br>
            <a:br>
              <a:rPr lang="sk-SK" sz="3200" b="1" dirty="0">
                <a:solidFill>
                  <a:srgbClr val="002060"/>
                </a:solidFill>
              </a:rPr>
            </a:br>
            <a:r>
              <a:rPr lang="sk-SK" sz="3200" b="1" dirty="0">
                <a:solidFill>
                  <a:srgbClr val="002060"/>
                </a:solidFill>
                <a:latin typeface="+mj-lt"/>
              </a:rPr>
              <a:t>Poskytovanie odborného poradenstva v otázkach nástupníctva a</a:t>
            </a:r>
            <a:br>
              <a:rPr lang="sk-SK" sz="3200" b="1" dirty="0">
                <a:solidFill>
                  <a:srgbClr val="002060"/>
                </a:solidFill>
                <a:latin typeface="+mj-lt"/>
              </a:rPr>
            </a:br>
            <a:r>
              <a:rPr lang="sk-SK" sz="3200" b="1" dirty="0">
                <a:solidFill>
                  <a:srgbClr val="002060"/>
                </a:solidFill>
                <a:latin typeface="+mj-lt"/>
              </a:rPr>
              <a:t>generačnej výmeny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7068" y="3429000"/>
            <a:ext cx="7813364" cy="2016224"/>
          </a:xfrm>
        </p:spPr>
        <p:txBody>
          <a:bodyPr>
            <a:normAutofit fontScale="47500" lnSpcReduction="20000"/>
          </a:bodyPr>
          <a:lstStyle/>
          <a:p>
            <a:endParaRPr lang="sk-SK" b="1" dirty="0">
              <a:solidFill>
                <a:schemeClr val="tx2"/>
              </a:solidFill>
            </a:endParaRPr>
          </a:p>
          <a:p>
            <a:r>
              <a:rPr lang="sk-SK" sz="4600" b="1" dirty="0">
                <a:solidFill>
                  <a:srgbClr val="00206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ea typeface="+mj-ea"/>
                <a:cs typeface="+mj-cs"/>
              </a:rPr>
              <a:t>Komponent 2</a:t>
            </a:r>
          </a:p>
          <a:p>
            <a:endParaRPr lang="sk-SK" b="1" dirty="0">
              <a:solidFill>
                <a:srgbClr val="002060"/>
              </a:solidFill>
            </a:endParaRPr>
          </a:p>
          <a:p>
            <a:r>
              <a:rPr lang="sk-SK" sz="3200" b="1" dirty="0">
                <a:solidFill>
                  <a:srgbClr val="002060"/>
                </a:solidFill>
              </a:rPr>
              <a:t>SCHÉMA NA PODPORU RODINNÉHO</a:t>
            </a:r>
          </a:p>
          <a:p>
            <a:r>
              <a:rPr lang="sk-SK" sz="3200" b="1" dirty="0">
                <a:solidFill>
                  <a:srgbClr val="002060"/>
                </a:solidFill>
              </a:rPr>
              <a:t>PODNIKANIA 2017 – 2020 </a:t>
            </a:r>
          </a:p>
          <a:p>
            <a:r>
              <a:rPr lang="sk-SK" sz="3200" b="1" dirty="0">
                <a:solidFill>
                  <a:srgbClr val="002060"/>
                </a:solidFill>
              </a:rPr>
              <a:t>(SCHÉMA POMOCI DE MINIMIS)</a:t>
            </a:r>
          </a:p>
          <a:p>
            <a:endParaRPr lang="sk-SK" sz="3200" dirty="0">
              <a:solidFill>
                <a:srgbClr val="002060"/>
              </a:solidFill>
            </a:endParaRPr>
          </a:p>
          <a:p>
            <a:r>
              <a:rPr lang="sk-SK" sz="3200" dirty="0">
                <a:solidFill>
                  <a:srgbClr val="002060"/>
                </a:solidFill>
              </a:rPr>
              <a:t>Kód výzvy: RodPod2020</a:t>
            </a:r>
            <a:endParaRPr lang="sk-SK" b="1" dirty="0">
              <a:solidFill>
                <a:schemeClr val="tx2"/>
              </a:solidFill>
              <a:latin typeface="+mn-lt"/>
            </a:endParaRPr>
          </a:p>
          <a:p>
            <a:endParaRPr lang="sk-SK" b="1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60" y="188639"/>
            <a:ext cx="958227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07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6832"/>
            <a:ext cx="8229600" cy="48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Rok vzniku: 		</a:t>
            </a: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Počet zamestnancov: 	</a:t>
            </a: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Obrat:  			  </a:t>
            </a: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Zisk: 	</a:t>
            </a:r>
            <a:r>
              <a:rPr lang="sk-SK" sz="1800" dirty="0">
                <a:solidFill>
                  <a:schemeClr val="tx2"/>
                </a:solidFill>
              </a:rPr>
              <a:t>			</a:t>
            </a:r>
            <a:br>
              <a:rPr lang="sk-SK" sz="1800" b="1" dirty="0">
                <a:solidFill>
                  <a:schemeClr val="tx2"/>
                </a:solidFill>
              </a:rPr>
            </a:br>
            <a:endParaRPr lang="sk-SK" sz="18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Členovia rodiny, ktorí tvoria rodinný podnik (RP) a ich pozícia v RP:  </a:t>
            </a:r>
            <a:br>
              <a:rPr lang="sk-SK" sz="1800" dirty="0">
                <a:solidFill>
                  <a:schemeClr val="tx2"/>
                </a:solidFill>
              </a:rPr>
            </a:br>
            <a:r>
              <a:rPr lang="sk-SK" sz="1800" dirty="0">
                <a:solidFill>
                  <a:schemeClr val="tx1"/>
                </a:solidFill>
              </a:rPr>
              <a:t>(napr. mama - finančná riaditeľka; otec - generálny riaditeľ; dcéra - asistentka obchodného riaditeľa)</a:t>
            </a:r>
          </a:p>
          <a:p>
            <a:pPr marL="0" indent="0">
              <a:buNone/>
            </a:pPr>
            <a:endParaRPr lang="sk-SK" sz="18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Predmet podnikania: </a:t>
            </a:r>
            <a:br>
              <a:rPr lang="sk-SK" sz="1800" b="1" dirty="0">
                <a:solidFill>
                  <a:srgbClr val="002060"/>
                </a:solidFill>
              </a:rPr>
            </a:br>
            <a:endParaRPr lang="sk-SK" sz="1800" dirty="0">
              <a:solidFill>
                <a:schemeClr val="tx2"/>
              </a:solidFill>
            </a:endParaRPr>
          </a:p>
          <a:p>
            <a:pPr lvl="0"/>
            <a:endParaRPr lang="sk-SK" sz="1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24134"/>
          </a:xfrm>
        </p:spPr>
        <p:txBody>
          <a:bodyPr/>
          <a:lstStyle/>
          <a:p>
            <a:r>
              <a:rPr lang="sk-SK" sz="4000" dirty="0">
                <a:solidFill>
                  <a:srgbClr val="00B0F0"/>
                </a:solidFill>
                <a:latin typeface="+mj-lt"/>
              </a:rPr>
              <a:t>Obchodné meno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02D2F268-BD1F-4263-B903-AB5937AFD0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60" y="188639"/>
            <a:ext cx="958227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346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507288" cy="44644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Popíšte, prečo žiadate podporu (čo vnímate ako problém):</a:t>
            </a: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sk-SK" sz="1800" b="1" dirty="0">
                <a:solidFill>
                  <a:srgbClr val="002060"/>
                </a:solidFill>
              </a:rPr>
              <a:t>Popíšte cieľ, čo chcete dosiahnuť, čo očakávate, že Vám podpora prinesie: </a:t>
            </a:r>
            <a:br>
              <a:rPr lang="sk-SK" sz="1800" b="1" dirty="0">
                <a:solidFill>
                  <a:srgbClr val="002060"/>
                </a:solidFill>
              </a:rPr>
            </a:b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24134"/>
          </a:xfrm>
        </p:spPr>
        <p:txBody>
          <a:bodyPr/>
          <a:lstStyle/>
          <a:p>
            <a:r>
              <a:rPr lang="sk-SK" sz="4000" dirty="0">
                <a:solidFill>
                  <a:srgbClr val="00B0F0"/>
                </a:solidFill>
                <a:latin typeface="+mj-lt"/>
              </a:rPr>
              <a:t>Obchodné meno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8075D11C-FD34-43AC-BE3D-A52AC56DE4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60" y="188639"/>
            <a:ext cx="958227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976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824"/>
            <a:ext cx="8507288" cy="446449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sk-SK" sz="1800" b="1" dirty="0">
                <a:solidFill>
                  <a:schemeClr val="tx1"/>
                </a:solidFill>
              </a:rPr>
              <a:t>Experti: </a:t>
            </a:r>
            <a:r>
              <a:rPr lang="sk-SK" sz="1800" dirty="0">
                <a:solidFill>
                  <a:schemeClr val="tx1"/>
                </a:solidFill>
              </a:rPr>
              <a:t>(uveďte počet expertov, ktorí budú poskytovať poradenstvo)  </a:t>
            </a:r>
            <a:br>
              <a:rPr lang="sk-SK" sz="1800" b="1" dirty="0"/>
            </a:br>
            <a:endParaRPr lang="sk-SK" sz="1800" b="1" dirty="0"/>
          </a:p>
          <a:p>
            <a:pPr marL="0" indent="0">
              <a:buNone/>
            </a:pPr>
            <a:r>
              <a:rPr lang="sk-SK" sz="1800" dirty="0">
                <a:solidFill>
                  <a:srgbClr val="002060"/>
                </a:solidFill>
              </a:rPr>
              <a:t>Meno experta(počet hodín x hodinová sadzba (EUR/h), Meno experta(počet hodín x hodinová sadzba (EUR/h), ......... </a:t>
            </a:r>
            <a:endParaRPr lang="sk-SK" sz="1800" dirty="0"/>
          </a:p>
          <a:p>
            <a:pPr marL="0" indent="0">
              <a:buNone/>
            </a:pPr>
            <a:endParaRPr lang="sk-SK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sk-SK" sz="1800" b="1" dirty="0">
                <a:solidFill>
                  <a:schemeClr val="tx1"/>
                </a:solidFill>
              </a:rPr>
              <a:t>Požadovaná suma:  </a:t>
            </a:r>
            <a:r>
              <a:rPr lang="sk-SK" sz="1800" b="1" dirty="0">
                <a:solidFill>
                  <a:srgbClr val="002060"/>
                </a:solidFill>
              </a:rPr>
              <a:t>XXX Eur</a:t>
            </a:r>
            <a:endParaRPr lang="sk-SK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sk-SK" sz="1800" b="1" dirty="0">
              <a:solidFill>
                <a:srgbClr val="00206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24134"/>
          </a:xfrm>
        </p:spPr>
        <p:txBody>
          <a:bodyPr/>
          <a:lstStyle/>
          <a:p>
            <a:r>
              <a:rPr lang="sk-SK" sz="4000" dirty="0">
                <a:solidFill>
                  <a:srgbClr val="00B0F0"/>
                </a:solidFill>
                <a:latin typeface="+mj-lt"/>
              </a:rPr>
              <a:t>Obchodné meno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8075D11C-FD34-43AC-BE3D-A52AC56DE41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60" y="188639"/>
            <a:ext cx="958227" cy="122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3122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24256</TotalTime>
  <Words>433</Words>
  <Application>Microsoft Office PowerPoint</Application>
  <PresentationFormat>Prezentácia na obrazovke (4:3)</PresentationFormat>
  <Paragraphs>48</Paragraphs>
  <Slides>4</Slides>
  <Notes>4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</vt:i4>
      </vt:variant>
    </vt:vector>
  </HeadingPairs>
  <TitlesOfParts>
    <vt:vector size="10" baseType="lpstr">
      <vt:lpstr>Arial</vt:lpstr>
      <vt:lpstr>Calibri</vt:lpstr>
      <vt:lpstr>Century Gothic</vt:lpstr>
      <vt:lpstr>Courier New</vt:lpstr>
      <vt:lpstr>Palatino Linotype</vt:lpstr>
      <vt:lpstr>Executive</vt:lpstr>
      <vt:lpstr>  Poskytovanie odborného poradenstva v otázkach nástupníctva a generačnej výmeny</vt:lpstr>
      <vt:lpstr>Obchodné meno</vt:lpstr>
      <vt:lpstr>Obchodné meno</vt:lpstr>
      <vt:lpstr>Obchodné meno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DIP….2017</dc:title>
  <dc:creator>Beata Macusova</dc:creator>
  <cp:lastModifiedBy>Forrova Ivica</cp:lastModifiedBy>
  <cp:revision>318</cp:revision>
  <dcterms:created xsi:type="dcterms:W3CDTF">2017-12-01T12:03:33Z</dcterms:created>
  <dcterms:modified xsi:type="dcterms:W3CDTF">2020-06-10T08:58:56Z</dcterms:modified>
</cp:coreProperties>
</file>